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C9A74-781E-425E-A0BF-50E5821F0A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C18C2C-A538-4F08-A7AB-8537A5A52C83}">
      <dgm:prSet phldrT="[Text]" custT="1"/>
      <dgm:spPr>
        <a:solidFill>
          <a:srgbClr val="FF0000"/>
        </a:solidFill>
      </dgm:spPr>
      <dgm:t>
        <a:bodyPr/>
        <a:lstStyle/>
        <a:p>
          <a:r>
            <a:rPr lang="en-US" sz="2800" b="1" dirty="0" smtClean="0">
              <a:solidFill>
                <a:schemeClr val="tx1"/>
              </a:solidFill>
              <a:latin typeface="Garamond" panose="02020404030301010803" pitchFamily="18" charset="0"/>
            </a:rPr>
            <a:t>WHO  </a:t>
          </a:r>
        </a:p>
        <a:p>
          <a:r>
            <a:rPr lang="en-US" sz="2800" b="1" dirty="0" smtClean="0">
              <a:solidFill>
                <a:schemeClr val="tx1"/>
              </a:solidFill>
              <a:latin typeface="Garamond" panose="02020404030301010803" pitchFamily="18" charset="0"/>
            </a:rPr>
            <a:t>You Serve</a:t>
          </a:r>
        </a:p>
        <a:p>
          <a:r>
            <a:rPr lang="en-US" sz="2800" b="0" dirty="0" smtClean="0">
              <a:solidFill>
                <a:schemeClr val="tx1"/>
              </a:solidFill>
              <a:latin typeface="Garamond" panose="02020404030301010803" pitchFamily="18" charset="0"/>
            </a:rPr>
            <a:t>(Your Tribe)</a:t>
          </a:r>
          <a:endParaRPr lang="en-US" sz="2800" b="0" dirty="0">
            <a:solidFill>
              <a:schemeClr val="tx1"/>
            </a:solidFill>
            <a:latin typeface="Garamond" panose="02020404030301010803" pitchFamily="18" charset="0"/>
          </a:endParaRPr>
        </a:p>
      </dgm:t>
    </dgm:pt>
    <dgm:pt modelId="{0A751851-848A-4FD0-B184-62093AA2566A}" type="parTrans" cxnId="{3ED24453-F15C-4A16-834D-83D5E132EF00}">
      <dgm:prSet/>
      <dgm:spPr/>
      <dgm:t>
        <a:bodyPr/>
        <a:lstStyle/>
        <a:p>
          <a:endParaRPr lang="en-US"/>
        </a:p>
      </dgm:t>
    </dgm:pt>
    <dgm:pt modelId="{80D82295-96AF-47E1-BAC8-F5EB7A0C9637}" type="sibTrans" cxnId="{3ED24453-F15C-4A16-834D-83D5E132EF00}">
      <dgm:prSet/>
      <dgm:spPr/>
      <dgm:t>
        <a:bodyPr/>
        <a:lstStyle/>
        <a:p>
          <a:endParaRPr lang="en-US"/>
        </a:p>
      </dgm:t>
    </dgm:pt>
    <dgm:pt modelId="{1240B4DD-390B-4622-ADFC-E74AC9CF831A}">
      <dgm:prSet phldrT="[Text]" custT="1"/>
      <dgm:spPr>
        <a:solidFill>
          <a:srgbClr val="00B050"/>
        </a:solidFill>
      </dgm:spPr>
      <dgm:t>
        <a:bodyPr/>
        <a:lstStyle/>
        <a:p>
          <a:r>
            <a:rPr lang="en-US" sz="2800" b="1" dirty="0" smtClean="0">
              <a:solidFill>
                <a:schemeClr val="tx1"/>
              </a:solidFill>
              <a:latin typeface="Garamond" panose="02020404030301010803" pitchFamily="18" charset="0"/>
            </a:rPr>
            <a:t>HOW</a:t>
          </a:r>
        </a:p>
        <a:p>
          <a:r>
            <a:rPr lang="en-US" sz="2800" b="1" dirty="0" smtClean="0">
              <a:solidFill>
                <a:schemeClr val="tx1"/>
              </a:solidFill>
              <a:latin typeface="Garamond" panose="02020404030301010803" pitchFamily="18" charset="0"/>
            </a:rPr>
            <a:t>You Serve</a:t>
          </a:r>
        </a:p>
        <a:p>
          <a:r>
            <a:rPr lang="en-US" sz="2800" b="0" dirty="0" smtClean="0">
              <a:solidFill>
                <a:schemeClr val="tx1"/>
              </a:solidFill>
              <a:latin typeface="Garamond" panose="02020404030301010803" pitchFamily="18" charset="0"/>
            </a:rPr>
            <a:t>(Your Lane)</a:t>
          </a:r>
          <a:endParaRPr lang="en-US" sz="2800" b="0" dirty="0">
            <a:solidFill>
              <a:schemeClr val="tx1"/>
            </a:solidFill>
            <a:latin typeface="Garamond" panose="02020404030301010803" pitchFamily="18" charset="0"/>
          </a:endParaRPr>
        </a:p>
      </dgm:t>
    </dgm:pt>
    <dgm:pt modelId="{530C98ED-8418-4CCC-B6BC-1546FC826A36}" type="parTrans" cxnId="{217A763C-9791-4305-B0E2-3E12447F231B}">
      <dgm:prSet/>
      <dgm:spPr/>
      <dgm:t>
        <a:bodyPr/>
        <a:lstStyle/>
        <a:p>
          <a:endParaRPr lang="en-US"/>
        </a:p>
      </dgm:t>
    </dgm:pt>
    <dgm:pt modelId="{0C58C76B-E24E-4F9A-BC3C-630AB2E76F08}" type="sibTrans" cxnId="{217A763C-9791-4305-B0E2-3E12447F231B}">
      <dgm:prSet/>
      <dgm:spPr/>
      <dgm:t>
        <a:bodyPr/>
        <a:lstStyle/>
        <a:p>
          <a:endParaRPr lang="en-US"/>
        </a:p>
      </dgm:t>
    </dgm:pt>
    <dgm:pt modelId="{3B708086-2445-4CDA-A2AB-8956358C57C0}">
      <dgm:prSet phldrT="[Text]" custT="1"/>
      <dgm:spPr/>
      <dgm:t>
        <a:bodyPr/>
        <a:lstStyle/>
        <a:p>
          <a:r>
            <a:rPr lang="en-US" sz="2800" b="1" dirty="0" smtClean="0">
              <a:solidFill>
                <a:schemeClr val="tx1"/>
              </a:solidFill>
              <a:latin typeface="Garamond" panose="02020404030301010803" pitchFamily="18" charset="0"/>
            </a:rPr>
            <a:t>WHY</a:t>
          </a:r>
        </a:p>
        <a:p>
          <a:r>
            <a:rPr lang="en-US" sz="2800" b="1" dirty="0" smtClean="0">
              <a:solidFill>
                <a:schemeClr val="tx1"/>
              </a:solidFill>
              <a:latin typeface="Garamond" panose="02020404030301010803" pitchFamily="18" charset="0"/>
            </a:rPr>
            <a:t>You Serve</a:t>
          </a:r>
        </a:p>
        <a:p>
          <a:r>
            <a:rPr lang="en-US" sz="2800" b="0" dirty="0" smtClean="0">
              <a:solidFill>
                <a:schemeClr val="tx1"/>
              </a:solidFill>
              <a:latin typeface="Garamond" panose="02020404030301010803" pitchFamily="18" charset="0"/>
            </a:rPr>
            <a:t>(Your Value)</a:t>
          </a:r>
          <a:endParaRPr lang="en-US" sz="2800" b="0" dirty="0">
            <a:solidFill>
              <a:schemeClr val="tx1"/>
            </a:solidFill>
            <a:latin typeface="Garamond" panose="02020404030301010803" pitchFamily="18" charset="0"/>
          </a:endParaRPr>
        </a:p>
      </dgm:t>
    </dgm:pt>
    <dgm:pt modelId="{BD23679A-EE20-497F-BBFD-2CED8A11DEED}" type="parTrans" cxnId="{07EA7DED-2FFF-464D-AED1-86E70A1AD6F5}">
      <dgm:prSet/>
      <dgm:spPr/>
      <dgm:t>
        <a:bodyPr/>
        <a:lstStyle/>
        <a:p>
          <a:endParaRPr lang="en-US"/>
        </a:p>
      </dgm:t>
    </dgm:pt>
    <dgm:pt modelId="{A227CE91-DB41-42A6-98DA-137A66B791B0}" type="sibTrans" cxnId="{07EA7DED-2FFF-464D-AED1-86E70A1AD6F5}">
      <dgm:prSet/>
      <dgm:spPr/>
      <dgm:t>
        <a:bodyPr/>
        <a:lstStyle/>
        <a:p>
          <a:endParaRPr lang="en-US"/>
        </a:p>
      </dgm:t>
    </dgm:pt>
    <dgm:pt modelId="{8021F6E7-F64B-4FAE-A709-844D93EE0A9A}">
      <dgm:prSet phldrT="[Text]" custT="1"/>
      <dgm:spPr>
        <a:solidFill>
          <a:srgbClr val="7030A0"/>
        </a:solidFill>
      </dgm:spPr>
      <dgm:t>
        <a:bodyPr/>
        <a:lstStyle/>
        <a:p>
          <a:r>
            <a:rPr lang="en-US" sz="2800" b="1" dirty="0" smtClean="0">
              <a:solidFill>
                <a:schemeClr val="tx1"/>
              </a:solidFill>
              <a:latin typeface="Garamond" panose="02020404030301010803" pitchFamily="18" charset="0"/>
            </a:rPr>
            <a:t>In what WAY</a:t>
          </a:r>
        </a:p>
        <a:p>
          <a:r>
            <a:rPr lang="en-US" sz="2800" b="1" dirty="0" smtClean="0">
              <a:solidFill>
                <a:schemeClr val="tx1"/>
              </a:solidFill>
              <a:latin typeface="Garamond" panose="02020404030301010803" pitchFamily="18" charset="0"/>
            </a:rPr>
            <a:t>You Serve</a:t>
          </a:r>
        </a:p>
        <a:p>
          <a:r>
            <a:rPr lang="en-US" sz="2800" b="0" dirty="0" smtClean="0">
              <a:solidFill>
                <a:schemeClr val="tx1"/>
              </a:solidFill>
              <a:latin typeface="Garamond" panose="02020404030301010803" pitchFamily="18" charset="0"/>
            </a:rPr>
            <a:t>(Your  Offerings)</a:t>
          </a:r>
          <a:endParaRPr lang="en-US" sz="2800" b="0" dirty="0">
            <a:solidFill>
              <a:schemeClr val="tx1"/>
            </a:solidFill>
            <a:latin typeface="Garamond" panose="02020404030301010803" pitchFamily="18" charset="0"/>
          </a:endParaRPr>
        </a:p>
      </dgm:t>
    </dgm:pt>
    <dgm:pt modelId="{6D77355D-2427-415F-BD56-812473E78B47}" type="parTrans" cxnId="{A6AAA3DA-EDE7-43B3-8EE5-B8540B6E505C}">
      <dgm:prSet/>
      <dgm:spPr/>
      <dgm:t>
        <a:bodyPr/>
        <a:lstStyle/>
        <a:p>
          <a:endParaRPr lang="en-US"/>
        </a:p>
      </dgm:t>
    </dgm:pt>
    <dgm:pt modelId="{72DD1662-37D3-4037-8177-2147E0D058E7}" type="sibTrans" cxnId="{A6AAA3DA-EDE7-43B3-8EE5-B8540B6E505C}">
      <dgm:prSet/>
      <dgm:spPr/>
      <dgm:t>
        <a:bodyPr/>
        <a:lstStyle/>
        <a:p>
          <a:endParaRPr lang="en-US"/>
        </a:p>
      </dgm:t>
    </dgm:pt>
    <dgm:pt modelId="{AA7901EE-AE56-4AD1-A5AC-161D2DEF9EAE}" type="pres">
      <dgm:prSet presAssocID="{7E2C9A74-781E-425E-A0BF-50E5821F0A8C}" presName="diagram" presStyleCnt="0">
        <dgm:presLayoutVars>
          <dgm:dir/>
          <dgm:resizeHandles val="exact"/>
        </dgm:presLayoutVars>
      </dgm:prSet>
      <dgm:spPr/>
      <dgm:t>
        <a:bodyPr/>
        <a:lstStyle/>
        <a:p>
          <a:endParaRPr lang="en-US"/>
        </a:p>
      </dgm:t>
    </dgm:pt>
    <dgm:pt modelId="{9DB245FD-62FD-4EBE-A9E6-239DCBFF0881}" type="pres">
      <dgm:prSet presAssocID="{7EC18C2C-A538-4F08-A7AB-8537A5A52C83}" presName="node" presStyleLbl="node1" presStyleIdx="0" presStyleCnt="4" custLinFactNeighborX="-3856" custLinFactNeighborY="-2248">
        <dgm:presLayoutVars>
          <dgm:bulletEnabled val="1"/>
        </dgm:presLayoutVars>
      </dgm:prSet>
      <dgm:spPr/>
      <dgm:t>
        <a:bodyPr/>
        <a:lstStyle/>
        <a:p>
          <a:endParaRPr lang="en-US"/>
        </a:p>
      </dgm:t>
    </dgm:pt>
    <dgm:pt modelId="{7D48DCF2-8389-4A58-BD5D-2B579F8C3B07}" type="pres">
      <dgm:prSet presAssocID="{80D82295-96AF-47E1-BAC8-F5EB7A0C9637}" presName="sibTrans" presStyleCnt="0"/>
      <dgm:spPr/>
    </dgm:pt>
    <dgm:pt modelId="{344587CB-3BA2-4F16-A419-F497E6C9E168}" type="pres">
      <dgm:prSet presAssocID="{1240B4DD-390B-4622-ADFC-E74AC9CF831A}" presName="node" presStyleLbl="node1" presStyleIdx="1" presStyleCnt="4">
        <dgm:presLayoutVars>
          <dgm:bulletEnabled val="1"/>
        </dgm:presLayoutVars>
      </dgm:prSet>
      <dgm:spPr/>
      <dgm:t>
        <a:bodyPr/>
        <a:lstStyle/>
        <a:p>
          <a:endParaRPr lang="en-US"/>
        </a:p>
      </dgm:t>
    </dgm:pt>
    <dgm:pt modelId="{8049F85D-C5A8-48E1-81AE-CF5DF3283CDB}" type="pres">
      <dgm:prSet presAssocID="{0C58C76B-E24E-4F9A-BC3C-630AB2E76F08}" presName="sibTrans" presStyleCnt="0"/>
      <dgm:spPr/>
    </dgm:pt>
    <dgm:pt modelId="{BE237671-8D04-42EB-947D-A1C870E6F260}" type="pres">
      <dgm:prSet presAssocID="{3B708086-2445-4CDA-A2AB-8956358C57C0}" presName="node" presStyleLbl="node1" presStyleIdx="2" presStyleCnt="4">
        <dgm:presLayoutVars>
          <dgm:bulletEnabled val="1"/>
        </dgm:presLayoutVars>
      </dgm:prSet>
      <dgm:spPr/>
      <dgm:t>
        <a:bodyPr/>
        <a:lstStyle/>
        <a:p>
          <a:endParaRPr lang="en-US"/>
        </a:p>
      </dgm:t>
    </dgm:pt>
    <dgm:pt modelId="{33BEE127-0BA6-49C1-9C77-B5727976D891}" type="pres">
      <dgm:prSet presAssocID="{A227CE91-DB41-42A6-98DA-137A66B791B0}" presName="sibTrans" presStyleCnt="0"/>
      <dgm:spPr/>
    </dgm:pt>
    <dgm:pt modelId="{355A0940-0535-4B10-A6AB-F0ABDDCFD04E}" type="pres">
      <dgm:prSet presAssocID="{8021F6E7-F64B-4FAE-A709-844D93EE0A9A}" presName="node" presStyleLbl="node1" presStyleIdx="3" presStyleCnt="4">
        <dgm:presLayoutVars>
          <dgm:bulletEnabled val="1"/>
        </dgm:presLayoutVars>
      </dgm:prSet>
      <dgm:spPr/>
      <dgm:t>
        <a:bodyPr/>
        <a:lstStyle/>
        <a:p>
          <a:endParaRPr lang="en-US"/>
        </a:p>
      </dgm:t>
    </dgm:pt>
  </dgm:ptLst>
  <dgm:cxnLst>
    <dgm:cxn modelId="{07EA7DED-2FFF-464D-AED1-86E70A1AD6F5}" srcId="{7E2C9A74-781E-425E-A0BF-50E5821F0A8C}" destId="{3B708086-2445-4CDA-A2AB-8956358C57C0}" srcOrd="2" destOrd="0" parTransId="{BD23679A-EE20-497F-BBFD-2CED8A11DEED}" sibTransId="{A227CE91-DB41-42A6-98DA-137A66B791B0}"/>
    <dgm:cxn modelId="{468F780C-605F-4C3F-870B-4211206809EA}" type="presOf" srcId="{3B708086-2445-4CDA-A2AB-8956358C57C0}" destId="{BE237671-8D04-42EB-947D-A1C870E6F260}" srcOrd="0" destOrd="0" presId="urn:microsoft.com/office/officeart/2005/8/layout/default"/>
    <dgm:cxn modelId="{AB58B824-4138-4496-B8E9-8D8BC9183665}" type="presOf" srcId="{7EC18C2C-A538-4F08-A7AB-8537A5A52C83}" destId="{9DB245FD-62FD-4EBE-A9E6-239DCBFF0881}" srcOrd="0" destOrd="0" presId="urn:microsoft.com/office/officeart/2005/8/layout/default"/>
    <dgm:cxn modelId="{A6AAA3DA-EDE7-43B3-8EE5-B8540B6E505C}" srcId="{7E2C9A74-781E-425E-A0BF-50E5821F0A8C}" destId="{8021F6E7-F64B-4FAE-A709-844D93EE0A9A}" srcOrd="3" destOrd="0" parTransId="{6D77355D-2427-415F-BD56-812473E78B47}" sibTransId="{72DD1662-37D3-4037-8177-2147E0D058E7}"/>
    <dgm:cxn modelId="{217A763C-9791-4305-B0E2-3E12447F231B}" srcId="{7E2C9A74-781E-425E-A0BF-50E5821F0A8C}" destId="{1240B4DD-390B-4622-ADFC-E74AC9CF831A}" srcOrd="1" destOrd="0" parTransId="{530C98ED-8418-4CCC-B6BC-1546FC826A36}" sibTransId="{0C58C76B-E24E-4F9A-BC3C-630AB2E76F08}"/>
    <dgm:cxn modelId="{3EDFC192-1893-4882-B7AB-680F8A717090}" type="presOf" srcId="{7E2C9A74-781E-425E-A0BF-50E5821F0A8C}" destId="{AA7901EE-AE56-4AD1-A5AC-161D2DEF9EAE}" srcOrd="0" destOrd="0" presId="urn:microsoft.com/office/officeart/2005/8/layout/default"/>
    <dgm:cxn modelId="{C8F01343-8041-4F65-8A1E-FF2888B908B3}" type="presOf" srcId="{1240B4DD-390B-4622-ADFC-E74AC9CF831A}" destId="{344587CB-3BA2-4F16-A419-F497E6C9E168}" srcOrd="0" destOrd="0" presId="urn:microsoft.com/office/officeart/2005/8/layout/default"/>
    <dgm:cxn modelId="{3ED24453-F15C-4A16-834D-83D5E132EF00}" srcId="{7E2C9A74-781E-425E-A0BF-50E5821F0A8C}" destId="{7EC18C2C-A538-4F08-A7AB-8537A5A52C83}" srcOrd="0" destOrd="0" parTransId="{0A751851-848A-4FD0-B184-62093AA2566A}" sibTransId="{80D82295-96AF-47E1-BAC8-F5EB7A0C9637}"/>
    <dgm:cxn modelId="{FF357D73-1E30-4FD1-923F-AF3F3609635F}" type="presOf" srcId="{8021F6E7-F64B-4FAE-A709-844D93EE0A9A}" destId="{355A0940-0535-4B10-A6AB-F0ABDDCFD04E}" srcOrd="0" destOrd="0" presId="urn:microsoft.com/office/officeart/2005/8/layout/default"/>
    <dgm:cxn modelId="{860313F5-4F5B-4C5E-A62C-8629DBFC840E}" type="presParOf" srcId="{AA7901EE-AE56-4AD1-A5AC-161D2DEF9EAE}" destId="{9DB245FD-62FD-4EBE-A9E6-239DCBFF0881}" srcOrd="0" destOrd="0" presId="urn:microsoft.com/office/officeart/2005/8/layout/default"/>
    <dgm:cxn modelId="{09B367A4-1147-4529-BCB2-13C2AE769563}" type="presParOf" srcId="{AA7901EE-AE56-4AD1-A5AC-161D2DEF9EAE}" destId="{7D48DCF2-8389-4A58-BD5D-2B579F8C3B07}" srcOrd="1" destOrd="0" presId="urn:microsoft.com/office/officeart/2005/8/layout/default"/>
    <dgm:cxn modelId="{A6B5F0D5-B884-4B89-84B1-C6C3641CC994}" type="presParOf" srcId="{AA7901EE-AE56-4AD1-A5AC-161D2DEF9EAE}" destId="{344587CB-3BA2-4F16-A419-F497E6C9E168}" srcOrd="2" destOrd="0" presId="urn:microsoft.com/office/officeart/2005/8/layout/default"/>
    <dgm:cxn modelId="{3E6970B6-4FD2-4389-B36D-80CCCF3EF3D5}" type="presParOf" srcId="{AA7901EE-AE56-4AD1-A5AC-161D2DEF9EAE}" destId="{8049F85D-C5A8-48E1-81AE-CF5DF3283CDB}" srcOrd="3" destOrd="0" presId="urn:microsoft.com/office/officeart/2005/8/layout/default"/>
    <dgm:cxn modelId="{E24D50C0-6B63-4012-B698-B5DC39E5B90F}" type="presParOf" srcId="{AA7901EE-AE56-4AD1-A5AC-161D2DEF9EAE}" destId="{BE237671-8D04-42EB-947D-A1C870E6F260}" srcOrd="4" destOrd="0" presId="urn:microsoft.com/office/officeart/2005/8/layout/default"/>
    <dgm:cxn modelId="{267387C6-20D7-4A55-8CC2-A45EF10C0E6A}" type="presParOf" srcId="{AA7901EE-AE56-4AD1-A5AC-161D2DEF9EAE}" destId="{33BEE127-0BA6-49C1-9C77-B5727976D891}" srcOrd="5" destOrd="0" presId="urn:microsoft.com/office/officeart/2005/8/layout/default"/>
    <dgm:cxn modelId="{F7E4E121-BC24-43ED-A234-389F8D1B0261}" type="presParOf" srcId="{AA7901EE-AE56-4AD1-A5AC-161D2DEF9EAE}" destId="{355A0940-0535-4B10-A6AB-F0ABDDCFD0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4FBD6-5694-41CD-B502-F794F979DD87}"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en-US"/>
        </a:p>
      </dgm:t>
    </dgm:pt>
    <dgm:pt modelId="{C7E96F74-B74C-4396-8EBA-A3F06B4A233E}">
      <dgm:prSet phldrT="[Text]"/>
      <dgm:spPr/>
      <dgm:t>
        <a:bodyPr/>
        <a:lstStyle/>
        <a:p>
          <a:r>
            <a:rPr lang="en-US" smtClean="0"/>
            <a:t>Who</a:t>
          </a:r>
          <a:endParaRPr lang="en-US" dirty="0"/>
        </a:p>
      </dgm:t>
    </dgm:pt>
    <dgm:pt modelId="{68179BB8-B1DF-4ED2-9E36-65F0440C09CE}" type="parTrans" cxnId="{4D7764EF-D030-4E8E-8CCC-165D73AC4F7B}">
      <dgm:prSet/>
      <dgm:spPr/>
      <dgm:t>
        <a:bodyPr/>
        <a:lstStyle/>
        <a:p>
          <a:endParaRPr lang="en-US"/>
        </a:p>
      </dgm:t>
    </dgm:pt>
    <dgm:pt modelId="{C18C937C-5B00-4F81-9DE9-587061567AB0}" type="sibTrans" cxnId="{4D7764EF-D030-4E8E-8CCC-165D73AC4F7B}">
      <dgm:prSet/>
      <dgm:spPr/>
      <dgm:t>
        <a:bodyPr/>
        <a:lstStyle/>
        <a:p>
          <a:endParaRPr lang="en-US"/>
        </a:p>
      </dgm:t>
    </dgm:pt>
    <dgm:pt modelId="{286C5075-5FD5-408F-83AE-B0D259726ED2}">
      <dgm:prSet phldrT="[Text]"/>
      <dgm:spPr/>
      <dgm:t>
        <a:bodyPr/>
        <a:lstStyle/>
        <a:p>
          <a:r>
            <a:rPr lang="en-US" smtClean="0"/>
            <a:t>What</a:t>
          </a:r>
          <a:endParaRPr lang="en-US" dirty="0"/>
        </a:p>
      </dgm:t>
    </dgm:pt>
    <dgm:pt modelId="{755E828C-25E9-4B83-96A9-EF8C82E7A4D8}" type="parTrans" cxnId="{6833EA1A-CE69-48B1-B658-5BB3B48B8634}">
      <dgm:prSet/>
      <dgm:spPr/>
      <dgm:t>
        <a:bodyPr/>
        <a:lstStyle/>
        <a:p>
          <a:endParaRPr lang="en-US"/>
        </a:p>
      </dgm:t>
    </dgm:pt>
    <dgm:pt modelId="{0C20F93B-0E2D-4BD0-8B80-25C228537CF3}" type="sibTrans" cxnId="{6833EA1A-CE69-48B1-B658-5BB3B48B8634}">
      <dgm:prSet/>
      <dgm:spPr/>
      <dgm:t>
        <a:bodyPr/>
        <a:lstStyle/>
        <a:p>
          <a:endParaRPr lang="en-US"/>
        </a:p>
      </dgm:t>
    </dgm:pt>
    <dgm:pt modelId="{FD1CB30E-48F6-488E-A94A-6A3B720EBF8E}">
      <dgm:prSet phldrT="[Text]"/>
      <dgm:spPr/>
      <dgm:t>
        <a:bodyPr/>
        <a:lstStyle/>
        <a:p>
          <a:r>
            <a:rPr lang="en-US" smtClean="0"/>
            <a:t>Where</a:t>
          </a:r>
          <a:endParaRPr lang="en-US" dirty="0"/>
        </a:p>
      </dgm:t>
    </dgm:pt>
    <dgm:pt modelId="{EE461442-49FD-4542-8D12-EBD6DE6153A1}" type="parTrans" cxnId="{F082527E-F741-4423-8564-8D6737C4D522}">
      <dgm:prSet/>
      <dgm:spPr/>
      <dgm:t>
        <a:bodyPr/>
        <a:lstStyle/>
        <a:p>
          <a:endParaRPr lang="en-US"/>
        </a:p>
      </dgm:t>
    </dgm:pt>
    <dgm:pt modelId="{8C8F1105-7C4E-4D3D-B38C-D0770BE21AC0}" type="sibTrans" cxnId="{F082527E-F741-4423-8564-8D6737C4D522}">
      <dgm:prSet/>
      <dgm:spPr/>
      <dgm:t>
        <a:bodyPr/>
        <a:lstStyle/>
        <a:p>
          <a:endParaRPr lang="en-US"/>
        </a:p>
      </dgm:t>
    </dgm:pt>
    <dgm:pt modelId="{260D8D2E-C08B-47D3-A8C1-899E54A5C0A9}">
      <dgm:prSet phldrT="[Text]"/>
      <dgm:spPr/>
      <dgm:t>
        <a:bodyPr/>
        <a:lstStyle/>
        <a:p>
          <a:r>
            <a:rPr lang="en-US" smtClean="0"/>
            <a:t>When</a:t>
          </a:r>
          <a:endParaRPr lang="en-US" dirty="0"/>
        </a:p>
      </dgm:t>
    </dgm:pt>
    <dgm:pt modelId="{B47EDF3D-0E52-49C5-BFA5-EFCA699F437A}" type="parTrans" cxnId="{2B3F1EE5-5D72-49C6-BF4B-C757ECCBC7D8}">
      <dgm:prSet/>
      <dgm:spPr/>
      <dgm:t>
        <a:bodyPr/>
        <a:lstStyle/>
        <a:p>
          <a:endParaRPr lang="en-US"/>
        </a:p>
      </dgm:t>
    </dgm:pt>
    <dgm:pt modelId="{3CD144E6-0579-485C-8671-7F622BFE6F29}" type="sibTrans" cxnId="{2B3F1EE5-5D72-49C6-BF4B-C757ECCBC7D8}">
      <dgm:prSet/>
      <dgm:spPr/>
      <dgm:t>
        <a:bodyPr/>
        <a:lstStyle/>
        <a:p>
          <a:endParaRPr lang="en-US"/>
        </a:p>
      </dgm:t>
    </dgm:pt>
    <dgm:pt modelId="{7CBCEB8B-A0EA-463F-BC8A-F0135EB3C49F}">
      <dgm:prSet phldrT="[Text]"/>
      <dgm:spPr/>
      <dgm:t>
        <a:bodyPr/>
        <a:lstStyle/>
        <a:p>
          <a:r>
            <a:rPr lang="en-US" smtClean="0"/>
            <a:t>Why</a:t>
          </a:r>
          <a:endParaRPr lang="en-US" dirty="0"/>
        </a:p>
      </dgm:t>
    </dgm:pt>
    <dgm:pt modelId="{DB97561C-66B3-4F80-B7CB-F8C490AB3521}" type="parTrans" cxnId="{0E7C2611-ACCF-4C9A-997E-E5073A919919}">
      <dgm:prSet/>
      <dgm:spPr/>
      <dgm:t>
        <a:bodyPr/>
        <a:lstStyle/>
        <a:p>
          <a:endParaRPr lang="en-US"/>
        </a:p>
      </dgm:t>
    </dgm:pt>
    <dgm:pt modelId="{77BE505C-D026-4960-AACF-2F81BB1FBA65}" type="sibTrans" cxnId="{0E7C2611-ACCF-4C9A-997E-E5073A919919}">
      <dgm:prSet/>
      <dgm:spPr/>
      <dgm:t>
        <a:bodyPr/>
        <a:lstStyle/>
        <a:p>
          <a:endParaRPr lang="en-US"/>
        </a:p>
      </dgm:t>
    </dgm:pt>
    <dgm:pt modelId="{27418E04-22D6-4037-BE42-A1EA1DDA02DA}">
      <dgm:prSet phldrT="[Text]"/>
      <dgm:spPr/>
      <dgm:t>
        <a:bodyPr/>
        <a:lstStyle/>
        <a:p>
          <a:r>
            <a:rPr lang="en-US" smtClean="0"/>
            <a:t>How</a:t>
          </a:r>
          <a:endParaRPr lang="en-US" dirty="0"/>
        </a:p>
      </dgm:t>
    </dgm:pt>
    <dgm:pt modelId="{892D397C-A0D2-4955-AC6D-D00763FF899E}" type="parTrans" cxnId="{9BCFA836-0CCD-4691-AC50-26FFC79AD5BB}">
      <dgm:prSet/>
      <dgm:spPr/>
      <dgm:t>
        <a:bodyPr/>
        <a:lstStyle/>
        <a:p>
          <a:endParaRPr lang="en-US"/>
        </a:p>
      </dgm:t>
    </dgm:pt>
    <dgm:pt modelId="{54CEAA22-9DF5-4588-B1CC-E8FE3B2575CC}" type="sibTrans" cxnId="{9BCFA836-0CCD-4691-AC50-26FFC79AD5BB}">
      <dgm:prSet/>
      <dgm:spPr/>
      <dgm:t>
        <a:bodyPr/>
        <a:lstStyle/>
        <a:p>
          <a:endParaRPr lang="en-US"/>
        </a:p>
      </dgm:t>
    </dgm:pt>
    <dgm:pt modelId="{3D02DADA-6F21-451C-82FA-473E9E18CD3C}">
      <dgm:prSet phldrT="[Text]"/>
      <dgm:spPr/>
      <dgm:t>
        <a:bodyPr/>
        <a:lstStyle/>
        <a:p>
          <a:r>
            <a:rPr lang="en-US" smtClean="0"/>
            <a:t>How Much</a:t>
          </a:r>
          <a:endParaRPr lang="en-US" dirty="0"/>
        </a:p>
      </dgm:t>
    </dgm:pt>
    <dgm:pt modelId="{E60FB4F0-796C-4A1B-BB0F-59B2FF5A4EE5}" type="parTrans" cxnId="{72AA7243-3553-4150-8418-AD2EE2DD5760}">
      <dgm:prSet/>
      <dgm:spPr/>
      <dgm:t>
        <a:bodyPr/>
        <a:lstStyle/>
        <a:p>
          <a:endParaRPr lang="en-US"/>
        </a:p>
      </dgm:t>
    </dgm:pt>
    <dgm:pt modelId="{6E39FA11-F846-4EB1-ABAA-3D03217A91F8}" type="sibTrans" cxnId="{72AA7243-3553-4150-8418-AD2EE2DD5760}">
      <dgm:prSet/>
      <dgm:spPr/>
      <dgm:t>
        <a:bodyPr/>
        <a:lstStyle/>
        <a:p>
          <a:endParaRPr lang="en-US"/>
        </a:p>
      </dgm:t>
    </dgm:pt>
    <dgm:pt modelId="{CCB6EF5A-68F6-40DC-9440-D87A114ED7B8}" type="pres">
      <dgm:prSet presAssocID="{5BC4FBD6-5694-41CD-B502-F794F979DD87}" presName="Name0" presStyleCnt="0">
        <dgm:presLayoutVars>
          <dgm:chMax val="1"/>
          <dgm:chPref val="1"/>
          <dgm:dir/>
          <dgm:animOne val="branch"/>
          <dgm:animLvl val="lvl"/>
        </dgm:presLayoutVars>
      </dgm:prSet>
      <dgm:spPr/>
      <dgm:t>
        <a:bodyPr/>
        <a:lstStyle/>
        <a:p>
          <a:endParaRPr lang="en-US"/>
        </a:p>
      </dgm:t>
    </dgm:pt>
    <dgm:pt modelId="{AE9E0BA8-DDF7-4818-B0DA-3F497B45C48D}" type="pres">
      <dgm:prSet presAssocID="{C7E96F74-B74C-4396-8EBA-A3F06B4A233E}" presName="Parent" presStyleLbl="node0" presStyleIdx="0" presStyleCnt="1">
        <dgm:presLayoutVars>
          <dgm:chMax val="6"/>
          <dgm:chPref val="6"/>
        </dgm:presLayoutVars>
      </dgm:prSet>
      <dgm:spPr/>
      <dgm:t>
        <a:bodyPr/>
        <a:lstStyle/>
        <a:p>
          <a:endParaRPr lang="en-US"/>
        </a:p>
      </dgm:t>
    </dgm:pt>
    <dgm:pt modelId="{A6AFC4C7-7104-41DC-B59D-D16453F31DF8}" type="pres">
      <dgm:prSet presAssocID="{286C5075-5FD5-408F-83AE-B0D259726ED2}" presName="Accent1" presStyleCnt="0"/>
      <dgm:spPr/>
      <dgm:t>
        <a:bodyPr/>
        <a:lstStyle/>
        <a:p>
          <a:endParaRPr lang="en-US"/>
        </a:p>
      </dgm:t>
    </dgm:pt>
    <dgm:pt modelId="{44E790DF-EEE3-4745-A8F5-DCC732582AD6}" type="pres">
      <dgm:prSet presAssocID="{286C5075-5FD5-408F-83AE-B0D259726ED2}" presName="Accent" presStyleLbl="bgShp" presStyleIdx="0" presStyleCnt="6"/>
      <dgm:spPr/>
      <dgm:t>
        <a:bodyPr/>
        <a:lstStyle/>
        <a:p>
          <a:endParaRPr lang="en-US"/>
        </a:p>
      </dgm:t>
    </dgm:pt>
    <dgm:pt modelId="{EA6AE7B6-055F-4377-BC58-990D9E83DA71}" type="pres">
      <dgm:prSet presAssocID="{286C5075-5FD5-408F-83AE-B0D259726ED2}" presName="Child1" presStyleLbl="node1" presStyleIdx="0" presStyleCnt="6">
        <dgm:presLayoutVars>
          <dgm:chMax val="0"/>
          <dgm:chPref val="0"/>
          <dgm:bulletEnabled val="1"/>
        </dgm:presLayoutVars>
      </dgm:prSet>
      <dgm:spPr/>
      <dgm:t>
        <a:bodyPr/>
        <a:lstStyle/>
        <a:p>
          <a:endParaRPr lang="en-US"/>
        </a:p>
      </dgm:t>
    </dgm:pt>
    <dgm:pt modelId="{411DDD5A-1F20-4356-8723-49D29057074C}" type="pres">
      <dgm:prSet presAssocID="{FD1CB30E-48F6-488E-A94A-6A3B720EBF8E}" presName="Accent2" presStyleCnt="0"/>
      <dgm:spPr/>
      <dgm:t>
        <a:bodyPr/>
        <a:lstStyle/>
        <a:p>
          <a:endParaRPr lang="en-US"/>
        </a:p>
      </dgm:t>
    </dgm:pt>
    <dgm:pt modelId="{F94FE49E-59DF-49A9-A5C3-9B3CC62121D7}" type="pres">
      <dgm:prSet presAssocID="{FD1CB30E-48F6-488E-A94A-6A3B720EBF8E}" presName="Accent" presStyleLbl="bgShp" presStyleIdx="1" presStyleCnt="6"/>
      <dgm:spPr/>
      <dgm:t>
        <a:bodyPr/>
        <a:lstStyle/>
        <a:p>
          <a:endParaRPr lang="en-US"/>
        </a:p>
      </dgm:t>
    </dgm:pt>
    <dgm:pt modelId="{5D0D4074-7CCC-46AB-BFD2-07D2B619368A}" type="pres">
      <dgm:prSet presAssocID="{FD1CB30E-48F6-488E-A94A-6A3B720EBF8E}" presName="Child2" presStyleLbl="node1" presStyleIdx="1" presStyleCnt="6">
        <dgm:presLayoutVars>
          <dgm:chMax val="0"/>
          <dgm:chPref val="0"/>
          <dgm:bulletEnabled val="1"/>
        </dgm:presLayoutVars>
      </dgm:prSet>
      <dgm:spPr/>
      <dgm:t>
        <a:bodyPr/>
        <a:lstStyle/>
        <a:p>
          <a:endParaRPr lang="en-US"/>
        </a:p>
      </dgm:t>
    </dgm:pt>
    <dgm:pt modelId="{CB5A365A-F2F6-4A36-963A-CCBA55D13A50}" type="pres">
      <dgm:prSet presAssocID="{260D8D2E-C08B-47D3-A8C1-899E54A5C0A9}" presName="Accent3" presStyleCnt="0"/>
      <dgm:spPr/>
      <dgm:t>
        <a:bodyPr/>
        <a:lstStyle/>
        <a:p>
          <a:endParaRPr lang="en-US"/>
        </a:p>
      </dgm:t>
    </dgm:pt>
    <dgm:pt modelId="{B1AB38FF-FF33-4587-B5EA-7B04E3C11C86}" type="pres">
      <dgm:prSet presAssocID="{260D8D2E-C08B-47D3-A8C1-899E54A5C0A9}" presName="Accent" presStyleLbl="bgShp" presStyleIdx="2" presStyleCnt="6"/>
      <dgm:spPr/>
      <dgm:t>
        <a:bodyPr/>
        <a:lstStyle/>
        <a:p>
          <a:endParaRPr lang="en-US"/>
        </a:p>
      </dgm:t>
    </dgm:pt>
    <dgm:pt modelId="{C8134986-78D6-455E-94FC-8C2E3F33EC7C}" type="pres">
      <dgm:prSet presAssocID="{260D8D2E-C08B-47D3-A8C1-899E54A5C0A9}" presName="Child3" presStyleLbl="node1" presStyleIdx="2" presStyleCnt="6">
        <dgm:presLayoutVars>
          <dgm:chMax val="0"/>
          <dgm:chPref val="0"/>
          <dgm:bulletEnabled val="1"/>
        </dgm:presLayoutVars>
      </dgm:prSet>
      <dgm:spPr/>
      <dgm:t>
        <a:bodyPr/>
        <a:lstStyle/>
        <a:p>
          <a:endParaRPr lang="en-US"/>
        </a:p>
      </dgm:t>
    </dgm:pt>
    <dgm:pt modelId="{43BA3218-2EA5-4542-96D7-7AF3630B1532}" type="pres">
      <dgm:prSet presAssocID="{7CBCEB8B-A0EA-463F-BC8A-F0135EB3C49F}" presName="Accent4" presStyleCnt="0"/>
      <dgm:spPr/>
      <dgm:t>
        <a:bodyPr/>
        <a:lstStyle/>
        <a:p>
          <a:endParaRPr lang="en-US"/>
        </a:p>
      </dgm:t>
    </dgm:pt>
    <dgm:pt modelId="{298E76F9-D108-46E6-B3AF-60A51AB7090F}" type="pres">
      <dgm:prSet presAssocID="{7CBCEB8B-A0EA-463F-BC8A-F0135EB3C49F}" presName="Accent" presStyleLbl="bgShp" presStyleIdx="3" presStyleCnt="6"/>
      <dgm:spPr/>
      <dgm:t>
        <a:bodyPr/>
        <a:lstStyle/>
        <a:p>
          <a:endParaRPr lang="en-US"/>
        </a:p>
      </dgm:t>
    </dgm:pt>
    <dgm:pt modelId="{39FBF634-9A7C-47D8-837C-DDC736B07516}" type="pres">
      <dgm:prSet presAssocID="{7CBCEB8B-A0EA-463F-BC8A-F0135EB3C49F}" presName="Child4" presStyleLbl="node1" presStyleIdx="3" presStyleCnt="6">
        <dgm:presLayoutVars>
          <dgm:chMax val="0"/>
          <dgm:chPref val="0"/>
          <dgm:bulletEnabled val="1"/>
        </dgm:presLayoutVars>
      </dgm:prSet>
      <dgm:spPr/>
      <dgm:t>
        <a:bodyPr/>
        <a:lstStyle/>
        <a:p>
          <a:endParaRPr lang="en-US"/>
        </a:p>
      </dgm:t>
    </dgm:pt>
    <dgm:pt modelId="{1A73C7BB-3446-45CD-9E81-67D39A0FDB68}" type="pres">
      <dgm:prSet presAssocID="{27418E04-22D6-4037-BE42-A1EA1DDA02DA}" presName="Accent5" presStyleCnt="0"/>
      <dgm:spPr/>
      <dgm:t>
        <a:bodyPr/>
        <a:lstStyle/>
        <a:p>
          <a:endParaRPr lang="en-US"/>
        </a:p>
      </dgm:t>
    </dgm:pt>
    <dgm:pt modelId="{8F8D57CB-121C-4953-A17C-8F029433FA99}" type="pres">
      <dgm:prSet presAssocID="{27418E04-22D6-4037-BE42-A1EA1DDA02DA}" presName="Accent" presStyleLbl="bgShp" presStyleIdx="4" presStyleCnt="6"/>
      <dgm:spPr/>
      <dgm:t>
        <a:bodyPr/>
        <a:lstStyle/>
        <a:p>
          <a:endParaRPr lang="en-US"/>
        </a:p>
      </dgm:t>
    </dgm:pt>
    <dgm:pt modelId="{8831C80A-DC9A-47F7-B7D7-A8B90474F889}" type="pres">
      <dgm:prSet presAssocID="{27418E04-22D6-4037-BE42-A1EA1DDA02DA}" presName="Child5" presStyleLbl="node1" presStyleIdx="4" presStyleCnt="6">
        <dgm:presLayoutVars>
          <dgm:chMax val="0"/>
          <dgm:chPref val="0"/>
          <dgm:bulletEnabled val="1"/>
        </dgm:presLayoutVars>
      </dgm:prSet>
      <dgm:spPr/>
      <dgm:t>
        <a:bodyPr/>
        <a:lstStyle/>
        <a:p>
          <a:endParaRPr lang="en-US"/>
        </a:p>
      </dgm:t>
    </dgm:pt>
    <dgm:pt modelId="{3DAC06BC-C2B5-4D1D-9116-FE3E624E700C}" type="pres">
      <dgm:prSet presAssocID="{3D02DADA-6F21-451C-82FA-473E9E18CD3C}" presName="Accent6" presStyleCnt="0"/>
      <dgm:spPr/>
      <dgm:t>
        <a:bodyPr/>
        <a:lstStyle/>
        <a:p>
          <a:endParaRPr lang="en-US"/>
        </a:p>
      </dgm:t>
    </dgm:pt>
    <dgm:pt modelId="{3F350589-CA0A-4A40-B7FE-434591B420EE}" type="pres">
      <dgm:prSet presAssocID="{3D02DADA-6F21-451C-82FA-473E9E18CD3C}" presName="Accent" presStyleLbl="bgShp" presStyleIdx="5" presStyleCnt="6"/>
      <dgm:spPr/>
      <dgm:t>
        <a:bodyPr/>
        <a:lstStyle/>
        <a:p>
          <a:endParaRPr lang="en-US"/>
        </a:p>
      </dgm:t>
    </dgm:pt>
    <dgm:pt modelId="{59BC827C-A36D-40AB-B37E-214B4D4035C8}" type="pres">
      <dgm:prSet presAssocID="{3D02DADA-6F21-451C-82FA-473E9E18CD3C}" presName="Child6" presStyleLbl="node1" presStyleIdx="5" presStyleCnt="6">
        <dgm:presLayoutVars>
          <dgm:chMax val="0"/>
          <dgm:chPref val="0"/>
          <dgm:bulletEnabled val="1"/>
        </dgm:presLayoutVars>
      </dgm:prSet>
      <dgm:spPr/>
      <dgm:t>
        <a:bodyPr/>
        <a:lstStyle/>
        <a:p>
          <a:endParaRPr lang="en-US"/>
        </a:p>
      </dgm:t>
    </dgm:pt>
  </dgm:ptLst>
  <dgm:cxnLst>
    <dgm:cxn modelId="{6833EA1A-CE69-48B1-B658-5BB3B48B8634}" srcId="{C7E96F74-B74C-4396-8EBA-A3F06B4A233E}" destId="{286C5075-5FD5-408F-83AE-B0D259726ED2}" srcOrd="0" destOrd="0" parTransId="{755E828C-25E9-4B83-96A9-EF8C82E7A4D8}" sibTransId="{0C20F93B-0E2D-4BD0-8B80-25C228537CF3}"/>
    <dgm:cxn modelId="{029746FB-D62C-4205-83AC-0F642128CD35}" type="presOf" srcId="{3D02DADA-6F21-451C-82FA-473E9E18CD3C}" destId="{59BC827C-A36D-40AB-B37E-214B4D4035C8}" srcOrd="0" destOrd="0" presId="urn:microsoft.com/office/officeart/2011/layout/HexagonRadial"/>
    <dgm:cxn modelId="{FF1469F7-0C93-41FE-BD21-CEAFB7612BF2}" type="presOf" srcId="{5BC4FBD6-5694-41CD-B502-F794F979DD87}" destId="{CCB6EF5A-68F6-40DC-9440-D87A114ED7B8}" srcOrd="0" destOrd="0" presId="urn:microsoft.com/office/officeart/2011/layout/HexagonRadial"/>
    <dgm:cxn modelId="{CE1367C7-B416-4245-BB65-28FD79790AA0}" type="presOf" srcId="{260D8D2E-C08B-47D3-A8C1-899E54A5C0A9}" destId="{C8134986-78D6-455E-94FC-8C2E3F33EC7C}" srcOrd="0" destOrd="0" presId="urn:microsoft.com/office/officeart/2011/layout/HexagonRadial"/>
    <dgm:cxn modelId="{F34680AB-0AA4-4DEC-B0A1-2D77E0F61CBB}" type="presOf" srcId="{7CBCEB8B-A0EA-463F-BC8A-F0135EB3C49F}" destId="{39FBF634-9A7C-47D8-837C-DDC736B07516}" srcOrd="0" destOrd="0" presId="urn:microsoft.com/office/officeart/2011/layout/HexagonRadial"/>
    <dgm:cxn modelId="{0E7C2611-ACCF-4C9A-997E-E5073A919919}" srcId="{C7E96F74-B74C-4396-8EBA-A3F06B4A233E}" destId="{7CBCEB8B-A0EA-463F-BC8A-F0135EB3C49F}" srcOrd="3" destOrd="0" parTransId="{DB97561C-66B3-4F80-B7CB-F8C490AB3521}" sibTransId="{77BE505C-D026-4960-AACF-2F81BB1FBA65}"/>
    <dgm:cxn modelId="{F082527E-F741-4423-8564-8D6737C4D522}" srcId="{C7E96F74-B74C-4396-8EBA-A3F06B4A233E}" destId="{FD1CB30E-48F6-488E-A94A-6A3B720EBF8E}" srcOrd="1" destOrd="0" parTransId="{EE461442-49FD-4542-8D12-EBD6DE6153A1}" sibTransId="{8C8F1105-7C4E-4D3D-B38C-D0770BE21AC0}"/>
    <dgm:cxn modelId="{7F611890-BDD7-425A-AB40-18E7D38F9DD5}" type="presOf" srcId="{286C5075-5FD5-408F-83AE-B0D259726ED2}" destId="{EA6AE7B6-055F-4377-BC58-990D9E83DA71}" srcOrd="0" destOrd="0" presId="urn:microsoft.com/office/officeart/2011/layout/HexagonRadial"/>
    <dgm:cxn modelId="{4D7764EF-D030-4E8E-8CCC-165D73AC4F7B}" srcId="{5BC4FBD6-5694-41CD-B502-F794F979DD87}" destId="{C7E96F74-B74C-4396-8EBA-A3F06B4A233E}" srcOrd="0" destOrd="0" parTransId="{68179BB8-B1DF-4ED2-9E36-65F0440C09CE}" sibTransId="{C18C937C-5B00-4F81-9DE9-587061567AB0}"/>
    <dgm:cxn modelId="{E072B866-3419-4CBB-ABDF-E5D8737578AD}" type="presOf" srcId="{C7E96F74-B74C-4396-8EBA-A3F06B4A233E}" destId="{AE9E0BA8-DDF7-4818-B0DA-3F497B45C48D}" srcOrd="0" destOrd="0" presId="urn:microsoft.com/office/officeart/2011/layout/HexagonRadial"/>
    <dgm:cxn modelId="{2B3F1EE5-5D72-49C6-BF4B-C757ECCBC7D8}" srcId="{C7E96F74-B74C-4396-8EBA-A3F06B4A233E}" destId="{260D8D2E-C08B-47D3-A8C1-899E54A5C0A9}" srcOrd="2" destOrd="0" parTransId="{B47EDF3D-0E52-49C5-BFA5-EFCA699F437A}" sibTransId="{3CD144E6-0579-485C-8671-7F622BFE6F29}"/>
    <dgm:cxn modelId="{9BCFA836-0CCD-4691-AC50-26FFC79AD5BB}" srcId="{C7E96F74-B74C-4396-8EBA-A3F06B4A233E}" destId="{27418E04-22D6-4037-BE42-A1EA1DDA02DA}" srcOrd="4" destOrd="0" parTransId="{892D397C-A0D2-4955-AC6D-D00763FF899E}" sibTransId="{54CEAA22-9DF5-4588-B1CC-E8FE3B2575CC}"/>
    <dgm:cxn modelId="{72AA7243-3553-4150-8418-AD2EE2DD5760}" srcId="{C7E96F74-B74C-4396-8EBA-A3F06B4A233E}" destId="{3D02DADA-6F21-451C-82FA-473E9E18CD3C}" srcOrd="5" destOrd="0" parTransId="{E60FB4F0-796C-4A1B-BB0F-59B2FF5A4EE5}" sibTransId="{6E39FA11-F846-4EB1-ABAA-3D03217A91F8}"/>
    <dgm:cxn modelId="{BA66FECF-E74F-4A01-BFA9-DB19446CD14D}" type="presOf" srcId="{FD1CB30E-48F6-488E-A94A-6A3B720EBF8E}" destId="{5D0D4074-7CCC-46AB-BFD2-07D2B619368A}" srcOrd="0" destOrd="0" presId="urn:microsoft.com/office/officeart/2011/layout/HexagonRadial"/>
    <dgm:cxn modelId="{77A9A8DF-D82B-409D-89E9-25C1400B3CDB}" type="presOf" srcId="{27418E04-22D6-4037-BE42-A1EA1DDA02DA}" destId="{8831C80A-DC9A-47F7-B7D7-A8B90474F889}" srcOrd="0" destOrd="0" presId="urn:microsoft.com/office/officeart/2011/layout/HexagonRadial"/>
    <dgm:cxn modelId="{1507C68E-620B-4615-BD75-2ECD2DFEA0F4}" type="presParOf" srcId="{CCB6EF5A-68F6-40DC-9440-D87A114ED7B8}" destId="{AE9E0BA8-DDF7-4818-B0DA-3F497B45C48D}" srcOrd="0" destOrd="0" presId="urn:microsoft.com/office/officeart/2011/layout/HexagonRadial"/>
    <dgm:cxn modelId="{E8ED849F-DC83-4B51-8587-1E13EBC0ABCF}" type="presParOf" srcId="{CCB6EF5A-68F6-40DC-9440-D87A114ED7B8}" destId="{A6AFC4C7-7104-41DC-B59D-D16453F31DF8}" srcOrd="1" destOrd="0" presId="urn:microsoft.com/office/officeart/2011/layout/HexagonRadial"/>
    <dgm:cxn modelId="{128C6500-5083-4A48-8366-717CD849CD3F}" type="presParOf" srcId="{A6AFC4C7-7104-41DC-B59D-D16453F31DF8}" destId="{44E790DF-EEE3-4745-A8F5-DCC732582AD6}" srcOrd="0" destOrd="0" presId="urn:microsoft.com/office/officeart/2011/layout/HexagonRadial"/>
    <dgm:cxn modelId="{273AE8DF-9050-4B34-AD29-7CC9005D46BE}" type="presParOf" srcId="{CCB6EF5A-68F6-40DC-9440-D87A114ED7B8}" destId="{EA6AE7B6-055F-4377-BC58-990D9E83DA71}" srcOrd="2" destOrd="0" presId="urn:microsoft.com/office/officeart/2011/layout/HexagonRadial"/>
    <dgm:cxn modelId="{CB74FFF9-99DF-4969-8DD5-785E436215CE}" type="presParOf" srcId="{CCB6EF5A-68F6-40DC-9440-D87A114ED7B8}" destId="{411DDD5A-1F20-4356-8723-49D29057074C}" srcOrd="3" destOrd="0" presId="urn:microsoft.com/office/officeart/2011/layout/HexagonRadial"/>
    <dgm:cxn modelId="{8FF3EE9B-0395-4A89-8BB5-1AD98D1F6D53}" type="presParOf" srcId="{411DDD5A-1F20-4356-8723-49D29057074C}" destId="{F94FE49E-59DF-49A9-A5C3-9B3CC62121D7}" srcOrd="0" destOrd="0" presId="urn:microsoft.com/office/officeart/2011/layout/HexagonRadial"/>
    <dgm:cxn modelId="{BC92A49F-14DA-4EC2-B6F1-80B7D5BDB13F}" type="presParOf" srcId="{CCB6EF5A-68F6-40DC-9440-D87A114ED7B8}" destId="{5D0D4074-7CCC-46AB-BFD2-07D2B619368A}" srcOrd="4" destOrd="0" presId="urn:microsoft.com/office/officeart/2011/layout/HexagonRadial"/>
    <dgm:cxn modelId="{BA07F0C0-5F23-4FA8-8EA3-99C1486DA1FD}" type="presParOf" srcId="{CCB6EF5A-68F6-40DC-9440-D87A114ED7B8}" destId="{CB5A365A-F2F6-4A36-963A-CCBA55D13A50}" srcOrd="5" destOrd="0" presId="urn:microsoft.com/office/officeart/2011/layout/HexagonRadial"/>
    <dgm:cxn modelId="{371D22AB-EAF1-45DB-9B33-D11C6989ED42}" type="presParOf" srcId="{CB5A365A-F2F6-4A36-963A-CCBA55D13A50}" destId="{B1AB38FF-FF33-4587-B5EA-7B04E3C11C86}" srcOrd="0" destOrd="0" presId="urn:microsoft.com/office/officeart/2011/layout/HexagonRadial"/>
    <dgm:cxn modelId="{6FCFACF5-6318-489F-8B75-FCFB5962E22D}" type="presParOf" srcId="{CCB6EF5A-68F6-40DC-9440-D87A114ED7B8}" destId="{C8134986-78D6-455E-94FC-8C2E3F33EC7C}" srcOrd="6" destOrd="0" presId="urn:microsoft.com/office/officeart/2011/layout/HexagonRadial"/>
    <dgm:cxn modelId="{968A0447-8F86-4D0A-BA68-1E9BA74B0484}" type="presParOf" srcId="{CCB6EF5A-68F6-40DC-9440-D87A114ED7B8}" destId="{43BA3218-2EA5-4542-96D7-7AF3630B1532}" srcOrd="7" destOrd="0" presId="urn:microsoft.com/office/officeart/2011/layout/HexagonRadial"/>
    <dgm:cxn modelId="{DA2BB8EF-A23A-427D-B1AE-5199CCF78797}" type="presParOf" srcId="{43BA3218-2EA5-4542-96D7-7AF3630B1532}" destId="{298E76F9-D108-46E6-B3AF-60A51AB7090F}" srcOrd="0" destOrd="0" presId="urn:microsoft.com/office/officeart/2011/layout/HexagonRadial"/>
    <dgm:cxn modelId="{E34011DF-E683-4F62-A8E3-86FC113B6F04}" type="presParOf" srcId="{CCB6EF5A-68F6-40DC-9440-D87A114ED7B8}" destId="{39FBF634-9A7C-47D8-837C-DDC736B07516}" srcOrd="8" destOrd="0" presId="urn:microsoft.com/office/officeart/2011/layout/HexagonRadial"/>
    <dgm:cxn modelId="{7966C380-4F00-40A7-A4E0-0DC35425B22D}" type="presParOf" srcId="{CCB6EF5A-68F6-40DC-9440-D87A114ED7B8}" destId="{1A73C7BB-3446-45CD-9E81-67D39A0FDB68}" srcOrd="9" destOrd="0" presId="urn:microsoft.com/office/officeart/2011/layout/HexagonRadial"/>
    <dgm:cxn modelId="{8874FC3E-C2AB-493B-97AA-8A245EFDEF4C}" type="presParOf" srcId="{1A73C7BB-3446-45CD-9E81-67D39A0FDB68}" destId="{8F8D57CB-121C-4953-A17C-8F029433FA99}" srcOrd="0" destOrd="0" presId="urn:microsoft.com/office/officeart/2011/layout/HexagonRadial"/>
    <dgm:cxn modelId="{309477D7-3164-4957-AF2C-D9D9DEF904D0}" type="presParOf" srcId="{CCB6EF5A-68F6-40DC-9440-D87A114ED7B8}" destId="{8831C80A-DC9A-47F7-B7D7-A8B90474F889}" srcOrd="10" destOrd="0" presId="urn:microsoft.com/office/officeart/2011/layout/HexagonRadial"/>
    <dgm:cxn modelId="{79959AE7-F468-4F33-8B51-5D8C1C3EBA6E}" type="presParOf" srcId="{CCB6EF5A-68F6-40DC-9440-D87A114ED7B8}" destId="{3DAC06BC-C2B5-4D1D-9116-FE3E624E700C}" srcOrd="11" destOrd="0" presId="urn:microsoft.com/office/officeart/2011/layout/HexagonRadial"/>
    <dgm:cxn modelId="{9F6C9F5C-C631-4114-9760-866F21442E06}" type="presParOf" srcId="{3DAC06BC-C2B5-4D1D-9116-FE3E624E700C}" destId="{3F350589-CA0A-4A40-B7FE-434591B420EE}" srcOrd="0" destOrd="0" presId="urn:microsoft.com/office/officeart/2011/layout/HexagonRadial"/>
    <dgm:cxn modelId="{04410C9C-DFCD-494A-8415-F36E3F35E599}" type="presParOf" srcId="{CCB6EF5A-68F6-40DC-9440-D87A114ED7B8}" destId="{59BC827C-A36D-40AB-B37E-214B4D4035C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45FD-62FD-4EBE-A9E6-239DCBFF0881}">
      <dsp:nvSpPr>
        <dsp:cNvPr id="0" name=""/>
        <dsp:cNvSpPr/>
      </dsp:nvSpPr>
      <dsp:spPr>
        <a:xfrm>
          <a:off x="0" y="220759"/>
          <a:ext cx="2902148" cy="1741289"/>
        </a:xfrm>
        <a:prstGeom prst="rect">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WHO  </a:t>
          </a:r>
        </a:p>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You Serve</a:t>
          </a:r>
        </a:p>
        <a:p>
          <a:pPr lvl="0" algn="ctr" defTabSz="1244600">
            <a:lnSpc>
              <a:spcPct val="90000"/>
            </a:lnSpc>
            <a:spcBef>
              <a:spcPct val="0"/>
            </a:spcBef>
            <a:spcAft>
              <a:spcPct val="35000"/>
            </a:spcAft>
          </a:pPr>
          <a:r>
            <a:rPr lang="en-US" sz="2800" b="0" kern="1200" dirty="0" smtClean="0">
              <a:solidFill>
                <a:schemeClr val="tx1"/>
              </a:solidFill>
              <a:latin typeface="Garamond" panose="02020404030301010803" pitchFamily="18" charset="0"/>
            </a:rPr>
            <a:t>(Your Tribe)</a:t>
          </a:r>
          <a:endParaRPr lang="en-US" sz="2800" b="0" kern="1200" dirty="0">
            <a:solidFill>
              <a:schemeClr val="tx1"/>
            </a:solidFill>
            <a:latin typeface="Garamond" panose="02020404030301010803" pitchFamily="18" charset="0"/>
          </a:endParaRPr>
        </a:p>
      </dsp:txBody>
      <dsp:txXfrm>
        <a:off x="0" y="220759"/>
        <a:ext cx="2902148" cy="1741289"/>
      </dsp:txXfrm>
    </dsp:sp>
    <dsp:sp modelId="{344587CB-3BA2-4F16-A419-F497E6C9E168}">
      <dsp:nvSpPr>
        <dsp:cNvPr id="0" name=""/>
        <dsp:cNvSpPr/>
      </dsp:nvSpPr>
      <dsp:spPr>
        <a:xfrm>
          <a:off x="3193107" y="259903"/>
          <a:ext cx="2902148" cy="1741289"/>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HOW</a:t>
          </a:r>
        </a:p>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You Serve</a:t>
          </a:r>
        </a:p>
        <a:p>
          <a:pPr lvl="0" algn="ctr" defTabSz="1244600">
            <a:lnSpc>
              <a:spcPct val="90000"/>
            </a:lnSpc>
            <a:spcBef>
              <a:spcPct val="0"/>
            </a:spcBef>
            <a:spcAft>
              <a:spcPct val="35000"/>
            </a:spcAft>
          </a:pPr>
          <a:r>
            <a:rPr lang="en-US" sz="2800" b="0" kern="1200" dirty="0" smtClean="0">
              <a:solidFill>
                <a:schemeClr val="tx1"/>
              </a:solidFill>
              <a:latin typeface="Garamond" panose="02020404030301010803" pitchFamily="18" charset="0"/>
            </a:rPr>
            <a:t>(Your Lane)</a:t>
          </a:r>
          <a:endParaRPr lang="en-US" sz="2800" b="0" kern="1200" dirty="0">
            <a:solidFill>
              <a:schemeClr val="tx1"/>
            </a:solidFill>
            <a:latin typeface="Garamond" panose="02020404030301010803" pitchFamily="18" charset="0"/>
          </a:endParaRPr>
        </a:p>
      </dsp:txBody>
      <dsp:txXfrm>
        <a:off x="3193107" y="259903"/>
        <a:ext cx="2902148" cy="1741289"/>
      </dsp:txXfrm>
    </dsp:sp>
    <dsp:sp modelId="{BE237671-8D04-42EB-947D-A1C870E6F260}">
      <dsp:nvSpPr>
        <dsp:cNvPr id="0" name=""/>
        <dsp:cNvSpPr/>
      </dsp:nvSpPr>
      <dsp:spPr>
        <a:xfrm>
          <a:off x="744" y="2291407"/>
          <a:ext cx="2902148" cy="17412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WHY</a:t>
          </a:r>
        </a:p>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You Serve</a:t>
          </a:r>
        </a:p>
        <a:p>
          <a:pPr lvl="0" algn="ctr" defTabSz="1244600">
            <a:lnSpc>
              <a:spcPct val="90000"/>
            </a:lnSpc>
            <a:spcBef>
              <a:spcPct val="0"/>
            </a:spcBef>
            <a:spcAft>
              <a:spcPct val="35000"/>
            </a:spcAft>
          </a:pPr>
          <a:r>
            <a:rPr lang="en-US" sz="2800" b="0" kern="1200" dirty="0" smtClean="0">
              <a:solidFill>
                <a:schemeClr val="tx1"/>
              </a:solidFill>
              <a:latin typeface="Garamond" panose="02020404030301010803" pitchFamily="18" charset="0"/>
            </a:rPr>
            <a:t>(Your Value)</a:t>
          </a:r>
          <a:endParaRPr lang="en-US" sz="2800" b="0" kern="1200" dirty="0">
            <a:solidFill>
              <a:schemeClr val="tx1"/>
            </a:solidFill>
            <a:latin typeface="Garamond" panose="02020404030301010803" pitchFamily="18" charset="0"/>
          </a:endParaRPr>
        </a:p>
      </dsp:txBody>
      <dsp:txXfrm>
        <a:off x="744" y="2291407"/>
        <a:ext cx="2902148" cy="1741289"/>
      </dsp:txXfrm>
    </dsp:sp>
    <dsp:sp modelId="{355A0940-0535-4B10-A6AB-F0ABDDCFD04E}">
      <dsp:nvSpPr>
        <dsp:cNvPr id="0" name=""/>
        <dsp:cNvSpPr/>
      </dsp:nvSpPr>
      <dsp:spPr>
        <a:xfrm>
          <a:off x="3193107" y="2291407"/>
          <a:ext cx="2902148" cy="1741289"/>
        </a:xfrm>
        <a:prstGeom prst="rect">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In what WAY</a:t>
          </a:r>
        </a:p>
        <a:p>
          <a:pPr lvl="0" algn="ctr" defTabSz="1244600">
            <a:lnSpc>
              <a:spcPct val="90000"/>
            </a:lnSpc>
            <a:spcBef>
              <a:spcPct val="0"/>
            </a:spcBef>
            <a:spcAft>
              <a:spcPct val="35000"/>
            </a:spcAft>
          </a:pPr>
          <a:r>
            <a:rPr lang="en-US" sz="2800" b="1" kern="1200" dirty="0" smtClean="0">
              <a:solidFill>
                <a:schemeClr val="tx1"/>
              </a:solidFill>
              <a:latin typeface="Garamond" panose="02020404030301010803" pitchFamily="18" charset="0"/>
            </a:rPr>
            <a:t>You Serve</a:t>
          </a:r>
        </a:p>
        <a:p>
          <a:pPr lvl="0" algn="ctr" defTabSz="1244600">
            <a:lnSpc>
              <a:spcPct val="90000"/>
            </a:lnSpc>
            <a:spcBef>
              <a:spcPct val="0"/>
            </a:spcBef>
            <a:spcAft>
              <a:spcPct val="35000"/>
            </a:spcAft>
          </a:pPr>
          <a:r>
            <a:rPr lang="en-US" sz="2800" b="0" kern="1200" dirty="0" smtClean="0">
              <a:solidFill>
                <a:schemeClr val="tx1"/>
              </a:solidFill>
              <a:latin typeface="Garamond" panose="02020404030301010803" pitchFamily="18" charset="0"/>
            </a:rPr>
            <a:t>(Your  Offerings)</a:t>
          </a:r>
          <a:endParaRPr lang="en-US" sz="2800" b="0" kern="1200" dirty="0">
            <a:solidFill>
              <a:schemeClr val="tx1"/>
            </a:solidFill>
            <a:latin typeface="Garamond" panose="02020404030301010803" pitchFamily="18" charset="0"/>
          </a:endParaRPr>
        </a:p>
      </dsp:txBody>
      <dsp:txXfrm>
        <a:off x="3193107" y="22914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E0BA8-DDF7-4818-B0DA-3F497B45C48D}">
      <dsp:nvSpPr>
        <dsp:cNvPr id="0" name=""/>
        <dsp:cNvSpPr/>
      </dsp:nvSpPr>
      <dsp:spPr>
        <a:xfrm>
          <a:off x="2214607" y="1311046"/>
          <a:ext cx="1666396" cy="1441500"/>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Who</a:t>
          </a:r>
          <a:endParaRPr lang="en-US" sz="2200" kern="1200" dirty="0"/>
        </a:p>
      </dsp:txBody>
      <dsp:txXfrm>
        <a:off x="2490752" y="1549923"/>
        <a:ext cx="1114106" cy="963746"/>
      </dsp:txXfrm>
    </dsp:sp>
    <dsp:sp modelId="{F94FE49E-59DF-49A9-A5C3-9B3CC62121D7}">
      <dsp:nvSpPr>
        <dsp:cNvPr id="0" name=""/>
        <dsp:cNvSpPr/>
      </dsp:nvSpPr>
      <dsp:spPr>
        <a:xfrm>
          <a:off x="325809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6AE7B6-055F-4377-BC58-990D9E83DA71}">
      <dsp:nvSpPr>
        <dsp:cNvPr id="0" name=""/>
        <dsp:cNvSpPr/>
      </dsp:nvSpPr>
      <dsp:spPr>
        <a:xfrm>
          <a:off x="2368106" y="0"/>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What</a:t>
          </a:r>
          <a:endParaRPr lang="en-US" sz="2200" kern="1200" dirty="0"/>
        </a:p>
      </dsp:txBody>
      <dsp:txXfrm>
        <a:off x="2594415" y="195784"/>
        <a:ext cx="912982" cy="789836"/>
      </dsp:txXfrm>
    </dsp:sp>
    <dsp:sp modelId="{B1AB38FF-FF33-4587-B5EA-7B04E3C11C86}">
      <dsp:nvSpPr>
        <dsp:cNvPr id="0" name=""/>
        <dsp:cNvSpPr/>
      </dsp:nvSpPr>
      <dsp:spPr>
        <a:xfrm>
          <a:off x="399186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0D4074-7CCC-46AB-BFD2-07D2B619368A}">
      <dsp:nvSpPr>
        <dsp:cNvPr id="0" name=""/>
        <dsp:cNvSpPr/>
      </dsp:nvSpPr>
      <dsp:spPr>
        <a:xfrm>
          <a:off x="3620521" y="726643"/>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Where</a:t>
          </a:r>
          <a:endParaRPr lang="en-US" sz="2200" kern="1200" dirty="0"/>
        </a:p>
      </dsp:txBody>
      <dsp:txXfrm>
        <a:off x="3846830" y="922427"/>
        <a:ext cx="912982" cy="789836"/>
      </dsp:txXfrm>
    </dsp:sp>
    <dsp:sp modelId="{298E76F9-D108-46E6-B3AF-60A51AB7090F}">
      <dsp:nvSpPr>
        <dsp:cNvPr id="0" name=""/>
        <dsp:cNvSpPr/>
      </dsp:nvSpPr>
      <dsp:spPr>
        <a:xfrm>
          <a:off x="348213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134986-78D6-455E-94FC-8C2E3F33EC7C}">
      <dsp:nvSpPr>
        <dsp:cNvPr id="0" name=""/>
        <dsp:cNvSpPr/>
      </dsp:nvSpPr>
      <dsp:spPr>
        <a:xfrm>
          <a:off x="3620521" y="2155139"/>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When</a:t>
          </a:r>
          <a:endParaRPr lang="en-US" sz="2200" kern="1200" dirty="0"/>
        </a:p>
      </dsp:txBody>
      <dsp:txXfrm>
        <a:off x="3846830" y="2350923"/>
        <a:ext cx="912982" cy="789836"/>
      </dsp:txXfrm>
    </dsp:sp>
    <dsp:sp modelId="{8F8D57CB-121C-4953-A17C-8F029433FA99}">
      <dsp:nvSpPr>
        <dsp:cNvPr id="0" name=""/>
        <dsp:cNvSpPr/>
      </dsp:nvSpPr>
      <dsp:spPr>
        <a:xfrm>
          <a:off x="221770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FBF634-9A7C-47D8-837C-DDC736B07516}">
      <dsp:nvSpPr>
        <dsp:cNvPr id="0" name=""/>
        <dsp:cNvSpPr/>
      </dsp:nvSpPr>
      <dsp:spPr>
        <a:xfrm>
          <a:off x="2368106" y="2882595"/>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Why</a:t>
          </a:r>
          <a:endParaRPr lang="en-US" sz="2200" kern="1200" dirty="0"/>
        </a:p>
      </dsp:txBody>
      <dsp:txXfrm>
        <a:off x="2594415" y="3078379"/>
        <a:ext cx="912982" cy="789836"/>
      </dsp:txXfrm>
    </dsp:sp>
    <dsp:sp modelId="{3F350589-CA0A-4A40-B7FE-434591B420EE}">
      <dsp:nvSpPr>
        <dsp:cNvPr id="0" name=""/>
        <dsp:cNvSpPr/>
      </dsp:nvSpPr>
      <dsp:spPr>
        <a:xfrm>
          <a:off x="147191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31C80A-DC9A-47F7-B7D7-A8B90474F889}">
      <dsp:nvSpPr>
        <dsp:cNvPr id="0" name=""/>
        <dsp:cNvSpPr/>
      </dsp:nvSpPr>
      <dsp:spPr>
        <a:xfrm>
          <a:off x="1109878" y="2155952"/>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How</a:t>
          </a:r>
          <a:endParaRPr lang="en-US" sz="2200" kern="1200" dirty="0"/>
        </a:p>
      </dsp:txBody>
      <dsp:txXfrm>
        <a:off x="1336187" y="2351736"/>
        <a:ext cx="912982" cy="789836"/>
      </dsp:txXfrm>
    </dsp:sp>
    <dsp:sp modelId="{59BC827C-A36D-40AB-B37E-214B4D4035C8}">
      <dsp:nvSpPr>
        <dsp:cNvPr id="0" name=""/>
        <dsp:cNvSpPr/>
      </dsp:nvSpPr>
      <dsp:spPr>
        <a:xfrm>
          <a:off x="1109878" y="725017"/>
          <a:ext cx="1365600" cy="1181404"/>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How Much</a:t>
          </a:r>
          <a:endParaRPr lang="en-US" sz="2200" kern="1200" dirty="0"/>
        </a:p>
      </dsp:txBody>
      <dsp:txXfrm>
        <a:off x="1336187" y="920801"/>
        <a:ext cx="912982" cy="7898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C7FB209-B079-46A0-AC09-7173C0B5FBBE}" type="datetimeFigureOut">
              <a:rPr lang="en-US" smtClean="0"/>
              <a:t>12/9/2015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B4FDF0-E063-4774-A2D2-1D6942F200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B4FDF0-E063-4774-A2D2-1D6942F200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B4FDF0-E063-4774-A2D2-1D6942F200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B4FDF0-E063-4774-A2D2-1D6942F2005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B4FDF0-E063-4774-A2D2-1D6942F2005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B4FDF0-E063-4774-A2D2-1D6942F2005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6B4FDF0-E063-4774-A2D2-1D6942F200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6B4FDF0-E063-4774-A2D2-1D6942F2005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7FB209-B079-46A0-AC09-7173C0B5FBBE}" type="datetimeFigureOut">
              <a:rPr lang="en-US" smtClean="0"/>
              <a:t>12/9/2015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6B4FDF0-E063-4774-A2D2-1D6942F200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7FB209-B079-46A0-AC09-7173C0B5FBBE}" type="datetimeFigureOut">
              <a:rPr lang="en-US" smtClean="0"/>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B4FDF0-E063-4774-A2D2-1D6942F200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7FB209-B079-46A0-AC09-7173C0B5FBBE}" type="datetimeFigureOut">
              <a:rPr lang="en-US" smtClean="0"/>
              <a:t>12/9/2015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B4FDF0-E063-4774-A2D2-1D6942F2005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7FB209-B079-46A0-AC09-7173C0B5FBBE}" type="datetimeFigureOut">
              <a:rPr lang="en-US" smtClean="0"/>
              <a:t>12/9/2015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B4FDF0-E063-4774-A2D2-1D6942F200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shira@purposefulhire.com" TargetMode="External"/><Relationship Id="rId3" Type="http://schemas.openxmlformats.org/officeDocument/2006/relationships/hyperlink" Target="http://www.score.org/" TargetMode="External"/><Relationship Id="rId7" Type="http://schemas.openxmlformats.org/officeDocument/2006/relationships/hyperlink" Target="http://www.savvyseniorswork.com/" TargetMode="External"/><Relationship Id="rId2" Type="http://schemas.openxmlformats.org/officeDocument/2006/relationships/hyperlink" Target="http://www.lifereimagined.aarp.org/" TargetMode="External"/><Relationship Id="rId1" Type="http://schemas.openxmlformats.org/officeDocument/2006/relationships/slideLayout" Target="../slideLayouts/slideLayout2.xml"/><Relationship Id="rId6" Type="http://schemas.openxmlformats.org/officeDocument/2006/relationships/hyperlink" Target="http://www.seniorentrepreneurship.org/" TargetMode="External"/><Relationship Id="rId5" Type="http://schemas.openxmlformats.org/officeDocument/2006/relationships/hyperlink" Target="http://www.kaufmann.org/" TargetMode="External"/><Relationship Id="rId4" Type="http://schemas.openxmlformats.org/officeDocument/2006/relationships/hyperlink" Target="https://www.sba.gov/content/50-entrepreneu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urposefulhire.com/" TargetMode="External"/><Relationship Id="rId2" Type="http://schemas.openxmlformats.org/officeDocument/2006/relationships/hyperlink" Target="mailto:shira@purposefulhire.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9761"/>
          </a:xfrm>
        </p:spPr>
        <p:txBody>
          <a:bodyPr/>
          <a:lstStyle/>
          <a:p>
            <a:r>
              <a:rPr lang="en-US" dirty="0" smtClean="0"/>
              <a:t>Boomers Going Solo: </a:t>
            </a:r>
            <a:br>
              <a:rPr lang="en-US" dirty="0" smtClean="0"/>
            </a:br>
            <a:r>
              <a:rPr lang="en-US" dirty="0" smtClean="0"/>
              <a:t>It’s Your Time to Launch!</a:t>
            </a:r>
            <a:endParaRPr lang="en-US" dirty="0"/>
          </a:p>
        </p:txBody>
      </p:sp>
      <p:sp>
        <p:nvSpPr>
          <p:cNvPr id="3" name="Subtitle 2"/>
          <p:cNvSpPr>
            <a:spLocks noGrp="1"/>
          </p:cNvSpPr>
          <p:nvPr>
            <p:ph type="subTitle" idx="1"/>
          </p:nvPr>
        </p:nvSpPr>
        <p:spPr>
          <a:xfrm>
            <a:off x="609600" y="2819400"/>
            <a:ext cx="7772400" cy="1199704"/>
          </a:xfrm>
        </p:spPr>
        <p:txBody>
          <a:bodyPr>
            <a:noAutofit/>
          </a:bodyPr>
          <a:lstStyle/>
          <a:p>
            <a:r>
              <a:rPr lang="en-US" sz="3200" b="1" dirty="0">
                <a:effectLst>
                  <a:outerShdw blurRad="31750" dist="25400" dir="5400000" algn="tl" rotWithShape="0">
                    <a:srgbClr val="000000">
                      <a:alpha val="25000"/>
                    </a:srgbClr>
                  </a:outerShdw>
                </a:effectLst>
                <a:latin typeface="+mj-lt"/>
                <a:ea typeface="+mj-ea"/>
                <a:cs typeface="+mj-cs"/>
              </a:rPr>
              <a:t>Shira Harrington</a:t>
            </a:r>
          </a:p>
          <a:p>
            <a:r>
              <a:rPr lang="en-US" sz="3200" b="1" dirty="0">
                <a:effectLst>
                  <a:outerShdw blurRad="31750" dist="25400" dir="5400000" algn="tl" rotWithShape="0">
                    <a:srgbClr val="000000">
                      <a:alpha val="25000"/>
                    </a:srgbClr>
                  </a:outerShdw>
                </a:effectLst>
                <a:latin typeface="+mj-lt"/>
                <a:ea typeface="+mj-ea"/>
                <a:cs typeface="+mj-cs"/>
              </a:rPr>
              <a:t>Purposeful Hire, Inc.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418" y="3960223"/>
            <a:ext cx="1752600" cy="2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5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fontAlgn="base"/>
            <a:r>
              <a:rPr lang="en-US" dirty="0" smtClean="0"/>
              <a:t>Discouragement </a:t>
            </a:r>
            <a:r>
              <a:rPr lang="en-US" dirty="0"/>
              <a:t>at the first glitch</a:t>
            </a:r>
          </a:p>
          <a:p>
            <a:pPr lvl="0" fontAlgn="base"/>
            <a:r>
              <a:rPr lang="en-US" dirty="0"/>
              <a:t>Expecting immediate results</a:t>
            </a:r>
          </a:p>
          <a:p>
            <a:pPr lvl="0" fontAlgn="base"/>
            <a:r>
              <a:rPr lang="en-US" dirty="0"/>
              <a:t>Lack of support from family/friends</a:t>
            </a:r>
          </a:p>
          <a:p>
            <a:pPr lvl="0" fontAlgn="base"/>
            <a:r>
              <a:rPr lang="en-US" dirty="0"/>
              <a:t>Insecurity about your abilities</a:t>
            </a:r>
          </a:p>
          <a:p>
            <a:pPr lvl="0" fontAlgn="base"/>
            <a:r>
              <a:rPr lang="en-US" dirty="0"/>
              <a:t>Keeping the pipeline full</a:t>
            </a:r>
          </a:p>
          <a:p>
            <a:endParaRPr lang="en-US" dirty="0"/>
          </a:p>
        </p:txBody>
      </p:sp>
      <p:sp>
        <p:nvSpPr>
          <p:cNvPr id="3" name="Title 2"/>
          <p:cNvSpPr>
            <a:spLocks noGrp="1"/>
          </p:cNvSpPr>
          <p:nvPr>
            <p:ph type="title"/>
          </p:nvPr>
        </p:nvSpPr>
        <p:spPr/>
        <p:txBody>
          <a:bodyPr>
            <a:normAutofit fontScale="90000"/>
          </a:bodyPr>
          <a:lstStyle/>
          <a:p>
            <a:r>
              <a:rPr lang="en-US" dirty="0"/>
              <a:t>Potential </a:t>
            </a:r>
            <a:r>
              <a:rPr lang="en-US" dirty="0" smtClean="0"/>
              <a:t>Stumbling Blocks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572000"/>
            <a:ext cx="3429000" cy="2286000"/>
          </a:xfrm>
          <a:prstGeom prst="rect">
            <a:avLst/>
          </a:prstGeom>
        </p:spPr>
      </p:pic>
    </p:spTree>
    <p:extLst>
      <p:ext uri="{BB962C8B-B14F-4D97-AF65-F5344CB8AC3E}">
        <p14:creationId xmlns:p14="http://schemas.microsoft.com/office/powerpoint/2010/main" val="428075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lstStyle/>
          <a:p>
            <a:pPr lvl="0" fontAlgn="base"/>
            <a:r>
              <a:rPr lang="en-US" dirty="0" smtClean="0"/>
              <a:t>Having </a:t>
            </a:r>
            <a:r>
              <a:rPr lang="en-US" dirty="0"/>
              <a:t>a passion to serve</a:t>
            </a:r>
          </a:p>
          <a:p>
            <a:pPr lvl="0" fontAlgn="base"/>
            <a:r>
              <a:rPr lang="en-US" dirty="0"/>
              <a:t>Understanding your gifts</a:t>
            </a:r>
          </a:p>
          <a:p>
            <a:pPr lvl="0" fontAlgn="base"/>
            <a:r>
              <a:rPr lang="en-US" dirty="0"/>
              <a:t>Know what problems you can help solve</a:t>
            </a:r>
          </a:p>
          <a:p>
            <a:pPr lvl="0" fontAlgn="base"/>
            <a:r>
              <a:rPr lang="en-US" dirty="0"/>
              <a:t>Commitment to networking and thought leadership</a:t>
            </a:r>
          </a:p>
          <a:p>
            <a:pPr lvl="0" fontAlgn="base"/>
            <a:r>
              <a:rPr lang="en-US" dirty="0"/>
              <a:t>Being a “</a:t>
            </a:r>
            <a:r>
              <a:rPr lang="en-US" dirty="0" err="1"/>
              <a:t>Possibilitarian</a:t>
            </a:r>
            <a:r>
              <a:rPr lang="en-US" dirty="0" smtClean="0"/>
              <a:t>”</a:t>
            </a:r>
          </a:p>
          <a:p>
            <a:pPr marL="109728" lvl="0" indent="0" fontAlgn="base">
              <a:buNone/>
            </a:pPr>
            <a:r>
              <a:rPr lang="en-US" dirty="0"/>
              <a:t> </a:t>
            </a:r>
            <a:r>
              <a:rPr lang="en-US" dirty="0" smtClean="0"/>
              <a:t>  (</a:t>
            </a:r>
            <a:r>
              <a:rPr lang="en-US" dirty="0"/>
              <a:t>Have a WHY that’s bigger than your BUT)</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a:t>What it </a:t>
            </a:r>
            <a:r>
              <a:rPr lang="en-US" dirty="0" smtClean="0"/>
              <a:t>Takes </a:t>
            </a:r>
            <a:r>
              <a:rPr lang="en-US" dirty="0"/>
              <a:t>to S</a:t>
            </a:r>
            <a:r>
              <a:rPr lang="en-US" dirty="0" smtClean="0"/>
              <a:t>ucceed</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182" y="4709034"/>
            <a:ext cx="3255818" cy="2169747"/>
          </a:xfrm>
          <a:prstGeom prst="rect">
            <a:avLst/>
          </a:prstGeom>
        </p:spPr>
      </p:pic>
    </p:spTree>
    <p:extLst>
      <p:ext uri="{BB962C8B-B14F-4D97-AF65-F5344CB8AC3E}">
        <p14:creationId xmlns:p14="http://schemas.microsoft.com/office/powerpoint/2010/main" val="28141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fontAlgn="base">
              <a:buNone/>
            </a:pPr>
            <a:r>
              <a:rPr lang="en-US" dirty="0" smtClean="0"/>
              <a:t>1. Find </a:t>
            </a:r>
            <a:r>
              <a:rPr lang="en-US" dirty="0"/>
              <a:t>your TRIBE </a:t>
            </a:r>
            <a:r>
              <a:rPr lang="en-US" u="sng" dirty="0"/>
              <a:t>and </a:t>
            </a:r>
            <a:r>
              <a:rPr lang="en-US" dirty="0"/>
              <a:t>LANE</a:t>
            </a:r>
          </a:p>
          <a:p>
            <a:pPr marL="109728" lvl="0" indent="0" fontAlgn="base">
              <a:buNone/>
            </a:pPr>
            <a:r>
              <a:rPr lang="en-US" dirty="0" smtClean="0"/>
              <a:t>2. Focus </a:t>
            </a:r>
            <a:r>
              <a:rPr lang="en-US" dirty="0"/>
              <a:t>on ONE problem to solve</a:t>
            </a:r>
          </a:p>
          <a:p>
            <a:pPr marL="109728" lvl="0" indent="0" fontAlgn="base">
              <a:buNone/>
            </a:pPr>
            <a:r>
              <a:rPr lang="en-US" dirty="0" smtClean="0"/>
              <a:t>3. Do </a:t>
            </a:r>
            <a:r>
              <a:rPr lang="en-US" dirty="0"/>
              <a:t>your market research</a:t>
            </a:r>
          </a:p>
          <a:p>
            <a:pPr marL="109728" lvl="0" indent="0" fontAlgn="base">
              <a:buNone/>
            </a:pPr>
            <a:r>
              <a:rPr lang="en-US" dirty="0" smtClean="0"/>
              <a:t>4. Develop </a:t>
            </a:r>
            <a:r>
              <a:rPr lang="en-US" dirty="0"/>
              <a:t>a business model</a:t>
            </a:r>
          </a:p>
          <a:p>
            <a:pPr marL="109728" lvl="0" indent="0" fontAlgn="base">
              <a:buNone/>
            </a:pPr>
            <a:r>
              <a:rPr lang="en-US" dirty="0" smtClean="0"/>
              <a:t>5. Develop </a:t>
            </a:r>
            <a:r>
              <a:rPr lang="en-US" dirty="0"/>
              <a:t>branding materials </a:t>
            </a:r>
            <a:r>
              <a:rPr lang="en-US" dirty="0" smtClean="0"/>
              <a:t> </a:t>
            </a:r>
          </a:p>
          <a:p>
            <a:pPr marL="109728" lvl="0" indent="0" fontAlgn="base">
              <a:buNone/>
            </a:pPr>
            <a:r>
              <a:rPr lang="en-US" dirty="0"/>
              <a:t> </a:t>
            </a:r>
            <a:r>
              <a:rPr lang="en-US" dirty="0" smtClean="0"/>
              <a:t>   (</a:t>
            </a:r>
            <a:r>
              <a:rPr lang="en-US" dirty="0"/>
              <a:t>website, LinkedIn, business cards)</a:t>
            </a:r>
          </a:p>
          <a:p>
            <a:pPr marL="109728" lvl="0" indent="0" fontAlgn="base">
              <a:buNone/>
            </a:pPr>
            <a:r>
              <a:rPr lang="en-US" dirty="0" smtClean="0"/>
              <a:t>6. Network </a:t>
            </a:r>
            <a:r>
              <a:rPr lang="en-US" dirty="0"/>
              <a:t>within your tribe or lane</a:t>
            </a:r>
          </a:p>
          <a:p>
            <a:pPr marL="109728" lvl="0" indent="0" fontAlgn="base">
              <a:buNone/>
            </a:pPr>
            <a:r>
              <a:rPr lang="en-US" dirty="0" smtClean="0"/>
              <a:t>7. Become </a:t>
            </a:r>
            <a:r>
              <a:rPr lang="en-US" dirty="0"/>
              <a:t>a thought leader</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a:t>Getting Started!</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562" y="1524000"/>
            <a:ext cx="2299855" cy="3445719"/>
          </a:xfrm>
          <a:prstGeom prst="rect">
            <a:avLst/>
          </a:prstGeom>
        </p:spPr>
      </p:pic>
    </p:spTree>
    <p:extLst>
      <p:ext uri="{BB962C8B-B14F-4D97-AF65-F5344CB8AC3E}">
        <p14:creationId xmlns:p14="http://schemas.microsoft.com/office/powerpoint/2010/main" val="274329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Garamond" panose="02020404030301010803" pitchFamily="18" charset="0"/>
              </a:rPr>
              <a:t>  </a:t>
            </a:r>
            <a:endParaRPr lang="en-US" dirty="0">
              <a:latin typeface="Garamond" panose="02020404030301010803" pitchFamily="18" charset="0"/>
            </a:endParaRPr>
          </a:p>
        </p:txBody>
      </p:sp>
      <p:graphicFrame>
        <p:nvGraphicFramePr>
          <p:cNvPr id="5" name="Diagram 4"/>
          <p:cNvGraphicFramePr/>
          <p:nvPr>
            <p:extLst>
              <p:ext uri="{D42A27DB-BD31-4B8C-83A1-F6EECF244321}">
                <p14:modId xmlns:p14="http://schemas.microsoft.com/office/powerpoint/2010/main" val="745891828"/>
              </p:ext>
            </p:extLst>
          </p:nvPr>
        </p:nvGraphicFramePr>
        <p:xfrm>
          <a:off x="1524000" y="1447800"/>
          <a:ext cx="60960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3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457200"/>
            <a:ext cx="7024744" cy="1066800"/>
          </a:xfrm>
        </p:spPr>
        <p:txBody>
          <a:bodyPr>
            <a:normAutofit fontScale="90000"/>
          </a:bodyPr>
          <a:lstStyle/>
          <a:p>
            <a:r>
              <a:rPr lang="en-US" dirty="0" smtClean="0"/>
              <a:t>         Passiontivity Exercise</a:t>
            </a:r>
            <a:br>
              <a:rPr lang="en-US" dirty="0" smtClean="0"/>
            </a:br>
            <a:r>
              <a:rPr lang="en-US" dirty="0" smtClean="0"/>
              <a:t>               </a:t>
            </a:r>
            <a:r>
              <a:rPr lang="en-US" sz="3600" dirty="0" smtClean="0">
                <a:solidFill>
                  <a:srgbClr val="FF0000"/>
                </a:solidFill>
              </a:rPr>
              <a:t>(Find Your Lane)</a:t>
            </a:r>
          </a:p>
        </p:txBody>
      </p:sp>
      <p:sp>
        <p:nvSpPr>
          <p:cNvPr id="3" name="Content Placeholder 2"/>
          <p:cNvSpPr>
            <a:spLocks noGrp="1"/>
          </p:cNvSpPr>
          <p:nvPr>
            <p:ph idx="1"/>
          </p:nvPr>
        </p:nvSpPr>
        <p:spPr>
          <a:xfrm>
            <a:off x="533400" y="2057400"/>
            <a:ext cx="8001000" cy="4343400"/>
          </a:xfrm>
        </p:spPr>
        <p:txBody>
          <a:bodyPr>
            <a:normAutofit fontScale="70000" lnSpcReduction="20000"/>
          </a:bodyPr>
          <a:lstStyle/>
          <a:p>
            <a:pPr marL="0" indent="0">
              <a:buFont typeface="Wingdings" pitchFamily="2" charset="2"/>
              <a:buNone/>
            </a:pPr>
            <a:r>
              <a:rPr lang="en-US" dirty="0" smtClean="0"/>
              <a:t>	 		    High Motivation</a:t>
            </a:r>
          </a:p>
          <a:p>
            <a:pPr marL="0" indent="0">
              <a:buFont typeface="Wingdings" pitchFamily="2" charset="2"/>
              <a:buNone/>
            </a:pPr>
            <a:r>
              <a:rPr lang="en-US" sz="2400" dirty="0" smtClean="0"/>
              <a:t> </a:t>
            </a:r>
          </a:p>
          <a:p>
            <a:pPr marL="0" indent="0">
              <a:buNone/>
            </a:pPr>
            <a:r>
              <a:rPr lang="en-US" sz="2400" dirty="0" smtClean="0"/>
              <a:t>   </a:t>
            </a:r>
            <a:r>
              <a:rPr lang="en-US" sz="2400" dirty="0" smtClean="0">
                <a:solidFill>
                  <a:srgbClr val="FF0000"/>
                </a:solidFill>
              </a:rPr>
              <a:t>(Highly Engaged)</a:t>
            </a:r>
            <a:r>
              <a:rPr lang="en-US" sz="2400" dirty="0" smtClean="0"/>
              <a:t>			</a:t>
            </a:r>
            <a:r>
              <a:rPr lang="en-US" sz="2800" dirty="0"/>
              <a:t> </a:t>
            </a:r>
            <a:r>
              <a:rPr lang="en-US" sz="2800" dirty="0" smtClean="0"/>
              <a:t>           </a:t>
            </a:r>
            <a:r>
              <a:rPr lang="en-US" sz="2600" dirty="0">
                <a:solidFill>
                  <a:srgbClr val="FF0000"/>
                </a:solidFill>
              </a:rPr>
              <a:t>(Areas of Professional </a:t>
            </a:r>
          </a:p>
          <a:p>
            <a:pPr marL="0" indent="0">
              <a:buFont typeface="Wingdings" pitchFamily="2" charset="2"/>
              <a:buNone/>
            </a:pPr>
            <a:r>
              <a:rPr lang="en-US" sz="2600" dirty="0" smtClean="0">
                <a:solidFill>
                  <a:srgbClr val="FF0000"/>
                </a:solidFill>
              </a:rPr>
              <a:t>                                                                                                Development</a:t>
            </a:r>
            <a:r>
              <a:rPr lang="en-US" sz="2600" dirty="0">
                <a:solidFill>
                  <a:srgbClr val="FF0000"/>
                </a:solidFill>
              </a:rPr>
              <a:t>)</a:t>
            </a:r>
          </a:p>
          <a:p>
            <a:pPr marL="0" indent="0">
              <a:buFont typeface="Wingdings" pitchFamily="2" charset="2"/>
              <a:buNone/>
            </a:pPr>
            <a:endParaRPr lang="en-US" sz="2600" dirty="0" smtClean="0"/>
          </a:p>
          <a:p>
            <a:pPr marL="0" indent="0">
              <a:buFont typeface="Wingdings" pitchFamily="2" charset="2"/>
              <a:buNone/>
            </a:pPr>
            <a:endParaRPr lang="en-US" dirty="0"/>
          </a:p>
          <a:p>
            <a:pPr marL="0" indent="0">
              <a:buFont typeface="Wingdings" pitchFamily="2" charset="2"/>
              <a:buNone/>
            </a:pPr>
            <a:r>
              <a:rPr lang="en-US" dirty="0" smtClean="0"/>
              <a:t>High Skill			          			       Low Skill</a:t>
            </a:r>
          </a:p>
          <a:p>
            <a:pPr marL="0" indent="0">
              <a:buFont typeface="Wingdings" pitchFamily="2" charset="2"/>
              <a:buNone/>
            </a:pPr>
            <a:endParaRPr lang="en-US" dirty="0" smtClean="0"/>
          </a:p>
          <a:p>
            <a:pPr marL="0" indent="0">
              <a:buFont typeface="Wingdings" pitchFamily="2" charset="2"/>
              <a:buNone/>
            </a:pPr>
            <a:r>
              <a:rPr lang="en-US" sz="2400" dirty="0" smtClean="0"/>
              <a:t>          </a:t>
            </a:r>
          </a:p>
          <a:p>
            <a:pPr marL="0" indent="0">
              <a:buNone/>
            </a:pPr>
            <a:endParaRPr lang="en-US" sz="2400" dirty="0" smtClean="0"/>
          </a:p>
          <a:p>
            <a:pPr marL="0" indent="0">
              <a:buNone/>
            </a:pPr>
            <a:r>
              <a:rPr lang="en-US" sz="2400" dirty="0" smtClean="0">
                <a:solidFill>
                  <a:srgbClr val="FF0000"/>
                </a:solidFill>
              </a:rPr>
              <a:t>    (</a:t>
            </a:r>
            <a:r>
              <a:rPr lang="en-US" sz="2400" dirty="0">
                <a:solidFill>
                  <a:srgbClr val="FF0000"/>
                </a:solidFill>
              </a:rPr>
              <a:t>Stop-Gap Work</a:t>
            </a:r>
            <a:r>
              <a:rPr lang="en-US" sz="2400" dirty="0" smtClean="0">
                <a:solidFill>
                  <a:srgbClr val="FF0000"/>
                </a:solidFill>
              </a:rPr>
              <a:t>)</a:t>
            </a:r>
            <a:r>
              <a:rPr lang="en-US" sz="2400" dirty="0">
                <a:solidFill>
                  <a:srgbClr val="FF0000"/>
                </a:solidFill>
              </a:rPr>
              <a:t> </a:t>
            </a:r>
            <a:r>
              <a:rPr lang="en-US" sz="2400" dirty="0" smtClean="0">
                <a:solidFill>
                  <a:srgbClr val="FF0000"/>
                </a:solidFill>
              </a:rPr>
              <a:t>                                                              (</a:t>
            </a:r>
            <a:r>
              <a:rPr lang="en-US" sz="2400" dirty="0">
                <a:solidFill>
                  <a:srgbClr val="FF0000"/>
                </a:solidFill>
              </a:rPr>
              <a:t>Don’t Do It!)</a:t>
            </a:r>
          </a:p>
          <a:p>
            <a:pPr marL="0" indent="0">
              <a:buFont typeface="Wingdings" pitchFamily="2" charset="2"/>
              <a:buNone/>
            </a:pPr>
            <a:r>
              <a:rPr lang="en-US" sz="2400" dirty="0" smtClean="0"/>
              <a:t>		</a:t>
            </a:r>
            <a:endParaRPr lang="en-US" dirty="0" smtClean="0"/>
          </a:p>
          <a:p>
            <a:pPr marL="0" indent="0">
              <a:buFont typeface="Wingdings" pitchFamily="2" charset="2"/>
              <a:buNone/>
            </a:pPr>
            <a:endParaRPr lang="en-US" dirty="0" smtClean="0"/>
          </a:p>
          <a:p>
            <a:pPr marL="0" indent="0" algn="ctr">
              <a:buFont typeface="Wingdings" pitchFamily="2" charset="2"/>
              <a:buNone/>
            </a:pPr>
            <a:r>
              <a:rPr lang="en-US" dirty="0" smtClean="0"/>
              <a:t>Low Motivation</a:t>
            </a:r>
          </a:p>
        </p:txBody>
      </p:sp>
      <p:cxnSp>
        <p:nvCxnSpPr>
          <p:cNvPr id="5" name="Straight Connector 4"/>
          <p:cNvCxnSpPr/>
          <p:nvPr/>
        </p:nvCxnSpPr>
        <p:spPr>
          <a:xfrm>
            <a:off x="4572000" y="23622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99986" y="3924300"/>
            <a:ext cx="56914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2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dirty="0"/>
          </a:p>
          <a:p>
            <a:pPr marL="109728" indent="0" algn="ctr">
              <a:buNone/>
            </a:pPr>
            <a:endParaRPr lang="en-US" dirty="0" smtClean="0"/>
          </a:p>
        </p:txBody>
      </p:sp>
      <p:sp>
        <p:nvSpPr>
          <p:cNvPr id="3" name="Title 2"/>
          <p:cNvSpPr>
            <a:spLocks noGrp="1"/>
          </p:cNvSpPr>
          <p:nvPr>
            <p:ph type="title"/>
          </p:nvPr>
        </p:nvSpPr>
        <p:spPr>
          <a:xfrm>
            <a:off x="1014356" y="381000"/>
            <a:ext cx="7024744" cy="609600"/>
          </a:xfrm>
        </p:spPr>
        <p:txBody>
          <a:bodyPr>
            <a:normAutofit fontScale="90000"/>
          </a:bodyPr>
          <a:lstStyle/>
          <a:p>
            <a:pPr algn="ctr"/>
            <a:r>
              <a:rPr lang="en-US" dirty="0" smtClean="0">
                <a:ln w="0"/>
                <a:effectLst>
                  <a:outerShdw blurRad="38100" dist="19050" dir="2700000" algn="tl" rotWithShape="0">
                    <a:schemeClr val="dk1">
                      <a:alpha val="40000"/>
                    </a:schemeClr>
                  </a:outerShdw>
                </a:effectLst>
              </a:rPr>
              <a:t>Small Business Motivators</a:t>
            </a:r>
            <a:endParaRPr lang="en-US" dirty="0">
              <a:ln w="0"/>
              <a:effectLst>
                <a:outerShdw blurRad="38100" dist="19050" dir="2700000" algn="tl" rotWithShape="0">
                  <a:schemeClr val="dk1">
                    <a:alpha val="40000"/>
                  </a:schemeClr>
                </a:outerShdw>
              </a:effectLst>
            </a:endParaRPr>
          </a:p>
        </p:txBody>
      </p:sp>
      <p:graphicFrame>
        <p:nvGraphicFramePr>
          <p:cNvPr id="6" name="Diagram 5"/>
          <p:cNvGraphicFramePr/>
          <p:nvPr>
            <p:extLst>
              <p:ext uri="{D42A27DB-BD31-4B8C-83A1-F6EECF244321}">
                <p14:modId xmlns:p14="http://schemas.microsoft.com/office/powerpoint/2010/main" val="3755802825"/>
              </p:ext>
            </p:extLst>
          </p:nvPr>
        </p:nvGraphicFramePr>
        <p:xfrm>
          <a:off x="14478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477000" y="3690257"/>
            <a:ext cx="2438400" cy="646331"/>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What are your personal strengths?</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6477000" y="2362199"/>
            <a:ext cx="2286000"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Pick your tribes(s)</a:t>
            </a:r>
            <a:endParaRPr lang="en-US" dirty="0">
              <a:ln w="0"/>
              <a:effectLst>
                <a:outerShdw blurRad="38100" dist="19050" dir="2700000" algn="tl" rotWithShape="0">
                  <a:schemeClr val="dk1">
                    <a:alpha val="40000"/>
                  </a:schemeClr>
                </a:outerShdw>
              </a:effectLst>
            </a:endParaRPr>
          </a:p>
        </p:txBody>
      </p:sp>
      <p:sp>
        <p:nvSpPr>
          <p:cNvPr id="7" name="TextBox 6"/>
          <p:cNvSpPr txBox="1"/>
          <p:nvPr/>
        </p:nvSpPr>
        <p:spPr>
          <a:xfrm>
            <a:off x="6934200" y="4936752"/>
            <a:ext cx="2209800" cy="646331"/>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Work-life balance / Travel / Commute</a:t>
            </a:r>
            <a:endParaRPr lang="en-US" dirty="0">
              <a:ln w="0"/>
              <a:effectLst>
                <a:outerShdw blurRad="38100" dist="19050" dir="2700000" algn="tl" rotWithShape="0">
                  <a:schemeClr val="dk1">
                    <a:alpha val="40000"/>
                  </a:schemeClr>
                </a:outerShdw>
              </a:effectLst>
            </a:endParaRPr>
          </a:p>
        </p:txBody>
      </p:sp>
      <p:sp>
        <p:nvSpPr>
          <p:cNvPr id="8" name="TextBox 7"/>
          <p:cNvSpPr txBox="1"/>
          <p:nvPr/>
        </p:nvSpPr>
        <p:spPr>
          <a:xfrm>
            <a:off x="5600700" y="1524000"/>
            <a:ext cx="3543300"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Pick your lane(s) or highway</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152400" y="1524000"/>
            <a:ext cx="265611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What is your fee? </a:t>
            </a: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How Do You Want to be Compensated? Hourly, Project, Retainer? </a:t>
            </a:r>
            <a:endParaRPr lang="en-US" dirty="0">
              <a:ln w="0"/>
              <a:effectLst>
                <a:outerShdw blurRad="38100" dist="19050" dir="2700000" algn="tl" rotWithShape="0">
                  <a:schemeClr val="dk1">
                    <a:alpha val="40000"/>
                  </a:schemeClr>
                </a:outerShdw>
              </a:effectLst>
            </a:endParaRPr>
          </a:p>
        </p:txBody>
      </p:sp>
      <p:sp>
        <p:nvSpPr>
          <p:cNvPr id="10" name="TextBox 9"/>
          <p:cNvSpPr txBox="1"/>
          <p:nvPr/>
        </p:nvSpPr>
        <p:spPr>
          <a:xfrm>
            <a:off x="381000" y="4474436"/>
            <a:ext cx="221796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How Do You Want to Work? </a:t>
            </a: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How Much Do You Want to Outsource or Subcontract?</a:t>
            </a:r>
            <a:endParaRPr lang="en-US" dirty="0">
              <a:ln w="0"/>
              <a:effectLst>
                <a:outerShdw blurRad="38100" dist="19050" dir="2700000" algn="tl" rotWithShape="0">
                  <a:schemeClr val="dk1">
                    <a:alpha val="40000"/>
                  </a:schemeClr>
                </a:outerShdw>
              </a:effectLst>
            </a:endParaRPr>
          </a:p>
        </p:txBody>
      </p:sp>
      <p:cxnSp>
        <p:nvCxnSpPr>
          <p:cNvPr id="12" name="Straight Arrow Connector 11"/>
          <p:cNvCxnSpPr/>
          <p:nvPr/>
        </p:nvCxnSpPr>
        <p:spPr>
          <a:xfrm flipV="1">
            <a:off x="5257800" y="2057400"/>
            <a:ext cx="685800" cy="304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7000" y="3008530"/>
            <a:ext cx="723900" cy="496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0200" y="3874923"/>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67450" y="4463476"/>
            <a:ext cx="1143000" cy="392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81600" y="5859430"/>
            <a:ext cx="3581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Why Are You in Business? </a:t>
            </a: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rPr>
              <a:t>What is your legacy?</a:t>
            </a:r>
            <a:endParaRPr lang="en-US" dirty="0">
              <a:ln w="0"/>
              <a:effectLst>
                <a:outerShdw blurRad="38100" dist="19050" dir="2700000" algn="tl" rotWithShape="0">
                  <a:schemeClr val="dk1">
                    <a:alpha val="40000"/>
                  </a:schemeClr>
                </a:outerShdw>
              </a:effectLst>
            </a:endParaRPr>
          </a:p>
        </p:txBody>
      </p:sp>
      <p:cxnSp>
        <p:nvCxnSpPr>
          <p:cNvPr id="25" name="Straight Arrow Connector 24"/>
          <p:cNvCxnSpPr/>
          <p:nvPr/>
        </p:nvCxnSpPr>
        <p:spPr>
          <a:xfrm>
            <a:off x="5181600" y="5440175"/>
            <a:ext cx="1066800" cy="360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817914" y="2362199"/>
            <a:ext cx="762000" cy="45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483178" y="3874923"/>
            <a:ext cx="1295400" cy="403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87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r>
              <a:rPr lang="en-US" dirty="0" smtClean="0"/>
              <a:t>Choose to be a sole proprietor, LLC or S-Corp</a:t>
            </a:r>
          </a:p>
          <a:p>
            <a:r>
              <a:rPr lang="en-US" dirty="0" smtClean="0"/>
              <a:t>Host your URL (</a:t>
            </a:r>
            <a:r>
              <a:rPr lang="en-US" dirty="0" err="1" smtClean="0"/>
              <a:t>GoDaddy</a:t>
            </a:r>
            <a:r>
              <a:rPr lang="en-US" dirty="0" smtClean="0"/>
              <a:t>, </a:t>
            </a:r>
            <a:r>
              <a:rPr lang="en-US" dirty="0" err="1" smtClean="0"/>
              <a:t>BlueHost</a:t>
            </a:r>
            <a:r>
              <a:rPr lang="en-US" dirty="0" smtClean="0"/>
              <a:t>)</a:t>
            </a:r>
          </a:p>
          <a:p>
            <a:r>
              <a:rPr lang="en-US" dirty="0" smtClean="0"/>
              <a:t>Select a website builder and website host</a:t>
            </a:r>
          </a:p>
          <a:p>
            <a:pPr marL="109728" indent="0">
              <a:buNone/>
            </a:pPr>
            <a:r>
              <a:rPr lang="en-US" dirty="0"/>
              <a:t> </a:t>
            </a:r>
            <a:r>
              <a:rPr lang="en-US" dirty="0" smtClean="0"/>
              <a:t>  (</a:t>
            </a:r>
            <a:r>
              <a:rPr lang="en-US" dirty="0" err="1" smtClean="0"/>
              <a:t>GoDaddy</a:t>
            </a:r>
            <a:r>
              <a:rPr lang="en-US" dirty="0" smtClean="0"/>
              <a:t>, </a:t>
            </a:r>
            <a:r>
              <a:rPr lang="en-US" dirty="0" err="1" smtClean="0"/>
              <a:t>Wix</a:t>
            </a:r>
            <a:r>
              <a:rPr lang="en-US" dirty="0" smtClean="0"/>
              <a:t>, </a:t>
            </a:r>
            <a:r>
              <a:rPr lang="en-US" dirty="0" err="1" smtClean="0"/>
              <a:t>Weebly</a:t>
            </a:r>
            <a:r>
              <a:rPr lang="en-US" dirty="0" smtClean="0"/>
              <a:t>, Squarespace, </a:t>
            </a:r>
            <a:r>
              <a:rPr lang="en-US" dirty="0" err="1" smtClean="0"/>
              <a:t>Branded.Me</a:t>
            </a:r>
            <a:r>
              <a:rPr lang="en-US" dirty="0" smtClean="0"/>
              <a:t>)</a:t>
            </a:r>
          </a:p>
          <a:p>
            <a:r>
              <a:rPr lang="en-US" dirty="0" smtClean="0"/>
              <a:t>Get business cards (</a:t>
            </a:r>
            <a:r>
              <a:rPr lang="en-US" dirty="0" err="1" smtClean="0"/>
              <a:t>VistaPrint</a:t>
            </a:r>
            <a:r>
              <a:rPr lang="en-US" dirty="0" smtClean="0"/>
              <a:t>)</a:t>
            </a:r>
          </a:p>
          <a:p>
            <a:r>
              <a:rPr lang="en-US" dirty="0" smtClean="0"/>
              <a:t>Host your email (Office 365)</a:t>
            </a:r>
          </a:p>
          <a:p>
            <a:r>
              <a:rPr lang="en-US" dirty="0" smtClean="0"/>
              <a:t>Backup  your hard drive (Carbonite)</a:t>
            </a:r>
          </a:p>
          <a:p>
            <a:r>
              <a:rPr lang="en-US" dirty="0" smtClean="0"/>
              <a:t>Hire an accountant</a:t>
            </a:r>
          </a:p>
          <a:p>
            <a:r>
              <a:rPr lang="en-US" dirty="0" smtClean="0"/>
              <a:t>Consider legal support (LegalZoom)</a:t>
            </a:r>
            <a:endParaRPr lang="en-US" dirty="0"/>
          </a:p>
          <a:p>
            <a:endParaRPr lang="en-US" dirty="0" smtClean="0"/>
          </a:p>
        </p:txBody>
      </p:sp>
      <p:sp>
        <p:nvSpPr>
          <p:cNvPr id="3" name="Title 2"/>
          <p:cNvSpPr>
            <a:spLocks noGrp="1"/>
          </p:cNvSpPr>
          <p:nvPr>
            <p:ph type="title"/>
          </p:nvPr>
        </p:nvSpPr>
        <p:spPr/>
        <p:txBody>
          <a:bodyPr/>
          <a:lstStyle/>
          <a:p>
            <a:r>
              <a:rPr lang="en-US" dirty="0" smtClean="0"/>
              <a:t>Practical Tips</a:t>
            </a:r>
            <a:endParaRPr lang="en-US" dirty="0"/>
          </a:p>
        </p:txBody>
      </p:sp>
    </p:spTree>
    <p:extLst>
      <p:ext uri="{BB962C8B-B14F-4D97-AF65-F5344CB8AC3E}">
        <p14:creationId xmlns:p14="http://schemas.microsoft.com/office/powerpoint/2010/main" val="24911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normAutofit fontScale="92500"/>
          </a:bodyPr>
          <a:lstStyle/>
          <a:p>
            <a:pPr fontAlgn="base"/>
            <a:r>
              <a:rPr lang="en-US" b="1" dirty="0"/>
              <a:t>Life Reimagined </a:t>
            </a:r>
            <a:r>
              <a:rPr lang="en-US" b="1" u="sng" dirty="0">
                <a:hlinkClick r:id="rId2"/>
              </a:rPr>
              <a:t>www.lifereimagined.aarp.org</a:t>
            </a:r>
            <a:endParaRPr lang="en-US" dirty="0"/>
          </a:p>
          <a:p>
            <a:pPr fontAlgn="base"/>
            <a:r>
              <a:rPr lang="en-US" b="1" dirty="0"/>
              <a:t>SCORE </a:t>
            </a:r>
            <a:r>
              <a:rPr lang="en-US" b="1" u="sng" dirty="0">
                <a:hlinkClick r:id="rId3"/>
              </a:rPr>
              <a:t>www.score.org</a:t>
            </a:r>
            <a:r>
              <a:rPr lang="en-US" b="1" dirty="0"/>
              <a:t> </a:t>
            </a:r>
            <a:endParaRPr lang="en-US" dirty="0"/>
          </a:p>
          <a:p>
            <a:pPr fontAlgn="base"/>
            <a:r>
              <a:rPr lang="en-US" b="1" dirty="0"/>
              <a:t>Small Business Administration: </a:t>
            </a:r>
            <a:r>
              <a:rPr lang="en-US" b="1" u="sng" dirty="0">
                <a:hlinkClick r:id="rId4"/>
              </a:rPr>
              <a:t>https://www.sba.gov/content/50-entrepreneurs</a:t>
            </a:r>
            <a:endParaRPr lang="en-US" b="1" u="sng" dirty="0"/>
          </a:p>
          <a:p>
            <a:pPr fontAlgn="base"/>
            <a:r>
              <a:rPr lang="en-US" b="1" dirty="0" smtClean="0"/>
              <a:t>Kaufmann </a:t>
            </a:r>
            <a:r>
              <a:rPr lang="en-US" b="1" dirty="0"/>
              <a:t>Foundation </a:t>
            </a:r>
            <a:r>
              <a:rPr lang="en-US" b="1" u="sng" dirty="0">
                <a:hlinkClick r:id="rId5"/>
              </a:rPr>
              <a:t>www.kaufmann.org</a:t>
            </a:r>
            <a:r>
              <a:rPr lang="en-US" b="1" dirty="0"/>
              <a:t> </a:t>
            </a:r>
            <a:endParaRPr lang="en-US" dirty="0"/>
          </a:p>
          <a:p>
            <a:pPr fontAlgn="base"/>
            <a:r>
              <a:rPr lang="en-US" b="1" dirty="0"/>
              <a:t>Senior Entrepreneurship Works </a:t>
            </a:r>
            <a:r>
              <a:rPr lang="en-US" b="1" u="sng" dirty="0">
                <a:hlinkClick r:id="rId6"/>
              </a:rPr>
              <a:t>www.seniorentrepreneurship.org</a:t>
            </a:r>
            <a:r>
              <a:rPr lang="en-US" b="1" dirty="0"/>
              <a:t> </a:t>
            </a:r>
            <a:r>
              <a:rPr lang="en-US" b="1" dirty="0" smtClean="0">
                <a:hlinkClick r:id="rId7"/>
              </a:rPr>
              <a:t>www.savvyseniorswork.com</a:t>
            </a:r>
            <a:r>
              <a:rPr lang="en-US" b="1" dirty="0" smtClean="0"/>
              <a:t> (blog)</a:t>
            </a:r>
            <a:endParaRPr lang="en-US" dirty="0"/>
          </a:p>
          <a:p>
            <a:pPr fontAlgn="base"/>
            <a:r>
              <a:rPr lang="en-US" b="1" dirty="0" err="1" smtClean="0"/>
              <a:t>BoomerWorks</a:t>
            </a:r>
            <a:r>
              <a:rPr lang="en-US" b="1" dirty="0" smtClean="0"/>
              <a:t> (volunteers needed)</a:t>
            </a:r>
          </a:p>
          <a:p>
            <a:pPr marL="109728" indent="0" fontAlgn="base">
              <a:buNone/>
            </a:pPr>
            <a:r>
              <a:rPr lang="en-US" b="1" dirty="0" smtClean="0"/>
              <a:t>   Email </a:t>
            </a:r>
            <a:r>
              <a:rPr lang="en-US" b="1" dirty="0" smtClean="0">
                <a:hlinkClick r:id="rId8"/>
              </a:rPr>
              <a:t>shira@purposefulhire.com</a:t>
            </a:r>
            <a:endParaRPr lang="en-US" b="1" dirty="0" smtClean="0"/>
          </a:p>
          <a:p>
            <a:pPr marL="109728" indent="0" fontAlgn="base">
              <a:buNone/>
            </a:pPr>
            <a:endParaRPr lang="en-US" dirty="0"/>
          </a:p>
          <a:p>
            <a:pPr marL="109728" indent="0" fontAlgn="base">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Resources</a:t>
            </a:r>
            <a:r>
              <a:rPr lang="en-US" dirty="0"/>
              <a:t/>
            </a:r>
            <a:br>
              <a:rPr lang="en-US" dirty="0"/>
            </a:br>
            <a:endParaRPr lang="en-US" dirty="0"/>
          </a:p>
        </p:txBody>
      </p:sp>
    </p:spTree>
    <p:extLst>
      <p:ext uri="{BB962C8B-B14F-4D97-AF65-F5344CB8AC3E}">
        <p14:creationId xmlns:p14="http://schemas.microsoft.com/office/powerpoint/2010/main" val="1410034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fontAlgn="base">
              <a:buNone/>
            </a:pPr>
            <a:r>
              <a:rPr lang="en-US" dirty="0" smtClean="0"/>
              <a:t>1. Complete </a:t>
            </a:r>
            <a:r>
              <a:rPr lang="en-US" dirty="0"/>
              <a:t>Passiontivity</a:t>
            </a:r>
          </a:p>
          <a:p>
            <a:pPr marL="109728" lvl="0" indent="0" fontAlgn="base">
              <a:buNone/>
            </a:pPr>
            <a:r>
              <a:rPr lang="en-US" dirty="0" smtClean="0"/>
              <a:t>2. What </a:t>
            </a:r>
            <a:r>
              <a:rPr lang="en-US" dirty="0"/>
              <a:t>is your most prominent gift?</a:t>
            </a:r>
          </a:p>
          <a:p>
            <a:pPr marL="109728" indent="0" fontAlgn="base">
              <a:buNone/>
            </a:pPr>
            <a:r>
              <a:rPr lang="en-US" dirty="0" smtClean="0"/>
              <a:t>3. Could </a:t>
            </a:r>
            <a:r>
              <a:rPr lang="en-US" dirty="0"/>
              <a:t>you see yourself using this gift full time?</a:t>
            </a:r>
          </a:p>
          <a:p>
            <a:pPr marL="109728" lvl="0" indent="0" fontAlgn="base">
              <a:buNone/>
            </a:pPr>
            <a:r>
              <a:rPr lang="en-US" dirty="0" smtClean="0"/>
              <a:t>4. Who </a:t>
            </a:r>
            <a:r>
              <a:rPr lang="en-US" dirty="0"/>
              <a:t>would most benefit from it and WHY?</a:t>
            </a:r>
          </a:p>
          <a:p>
            <a:pPr marL="109728" lvl="0" indent="0" fontAlgn="base">
              <a:buNone/>
            </a:pPr>
            <a:r>
              <a:rPr lang="en-US" dirty="0" smtClean="0"/>
              <a:t>5. What </a:t>
            </a:r>
            <a:r>
              <a:rPr lang="en-US" dirty="0"/>
              <a:t>would be your first step to get started?</a:t>
            </a:r>
          </a:p>
          <a:p>
            <a:endParaRPr lang="en-US" dirty="0"/>
          </a:p>
        </p:txBody>
      </p:sp>
      <p:sp>
        <p:nvSpPr>
          <p:cNvPr id="3" name="Title 2"/>
          <p:cNvSpPr>
            <a:spLocks noGrp="1"/>
          </p:cNvSpPr>
          <p:nvPr>
            <p:ph type="title"/>
          </p:nvPr>
        </p:nvSpPr>
        <p:spPr/>
        <p:txBody>
          <a:bodyPr>
            <a:normAutofit fontScale="90000"/>
          </a:bodyPr>
          <a:lstStyle/>
          <a:p>
            <a:r>
              <a:rPr lang="en-US" dirty="0"/>
              <a:t>Group </a:t>
            </a:r>
            <a:r>
              <a:rPr lang="en-US" dirty="0" smtClean="0"/>
              <a:t>Exercise</a:t>
            </a:r>
            <a:r>
              <a:rPr lang="en-US" dirty="0"/>
              <a:t/>
            </a:r>
            <a:br>
              <a:rPr lang="en-US" dirty="0"/>
            </a:br>
            <a:endParaRPr lang="en-US" dirty="0"/>
          </a:p>
        </p:txBody>
      </p:sp>
    </p:spTree>
    <p:extLst>
      <p:ext uri="{BB962C8B-B14F-4D97-AF65-F5344CB8AC3E}">
        <p14:creationId xmlns:p14="http://schemas.microsoft.com/office/powerpoint/2010/main" val="3686231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1043490" y="1219200"/>
            <a:ext cx="7024744" cy="1104452"/>
          </a:xfrm>
        </p:spPr>
        <p:txBody>
          <a:bodyPr anchor="ctr">
            <a:normAutofit/>
          </a:bodyPr>
          <a:lstStyle/>
          <a:p>
            <a:pPr algn="ctr"/>
            <a:r>
              <a:rPr lang="en-US" dirty="0" smtClean="0">
                <a:latin typeface="+mn-lt"/>
              </a:rPr>
              <a:t>Thank </a:t>
            </a:r>
            <a:r>
              <a:rPr lang="en-US" dirty="0">
                <a:latin typeface="+mn-lt"/>
              </a:rPr>
              <a:t>you!</a:t>
            </a:r>
          </a:p>
        </p:txBody>
      </p:sp>
      <p:sp>
        <p:nvSpPr>
          <p:cNvPr id="53251" name="Rectangle 3"/>
          <p:cNvSpPr>
            <a:spLocks noGrp="1" noChangeArrowheads="1"/>
          </p:cNvSpPr>
          <p:nvPr>
            <p:ph idx="1"/>
          </p:nvPr>
        </p:nvSpPr>
        <p:spPr>
          <a:xfrm>
            <a:off x="1043492" y="2323652"/>
            <a:ext cx="7037418" cy="3924748"/>
          </a:xfrm>
        </p:spPr>
        <p:txBody>
          <a:bodyPr>
            <a:normAutofit/>
          </a:bodyPr>
          <a:lstStyle/>
          <a:p>
            <a:pPr algn="ctr">
              <a:buFont typeface="Wingdings" pitchFamily="2" charset="2"/>
              <a:buNone/>
            </a:pPr>
            <a:endParaRPr lang="en-US" b="0" dirty="0">
              <a:effectLst>
                <a:outerShdw blurRad="38100" dist="38100" dir="2700000" algn="tl">
                  <a:srgbClr val="000000">
                    <a:alpha val="43137"/>
                  </a:srgbClr>
                </a:outerShdw>
              </a:effectLst>
              <a:latin typeface="Albertus Medium" panose="020E0602030304020304" pitchFamily="34" charset="0"/>
            </a:endParaRPr>
          </a:p>
          <a:p>
            <a:pPr algn="ctr">
              <a:buFont typeface="Wingdings" pitchFamily="2" charset="2"/>
              <a:buNone/>
            </a:pPr>
            <a:r>
              <a:rPr lang="en-US" sz="3600" spc="300" dirty="0">
                <a:effectLst>
                  <a:outerShdw blurRad="38100" dist="38100" dir="2700000" algn="tl">
                    <a:srgbClr val="000000">
                      <a:alpha val="43137"/>
                    </a:srgbClr>
                  </a:outerShdw>
                </a:effectLst>
                <a:cs typeface="Arial" panose="020B0604020202020204" pitchFamily="34" charset="0"/>
              </a:rPr>
              <a:t>Shira Harrington</a:t>
            </a:r>
          </a:p>
          <a:p>
            <a:pPr algn="ctr">
              <a:buFont typeface="Wingdings" pitchFamily="2" charset="2"/>
              <a:buNone/>
            </a:pPr>
            <a:r>
              <a:rPr lang="en-US" sz="3600" spc="300" dirty="0" smtClean="0">
                <a:effectLst>
                  <a:outerShdw blurRad="38100" dist="38100" dir="2700000" algn="tl">
                    <a:srgbClr val="000000">
                      <a:alpha val="43137"/>
                    </a:srgbClr>
                  </a:outerShdw>
                </a:effectLst>
                <a:cs typeface="Arial" panose="020B0604020202020204" pitchFamily="34" charset="0"/>
              </a:rPr>
              <a:t>Purposeful Hire, Inc.</a:t>
            </a:r>
          </a:p>
          <a:p>
            <a:pPr algn="ctr">
              <a:buFont typeface="Wingdings" pitchFamily="2" charset="2"/>
              <a:buNone/>
            </a:pPr>
            <a:r>
              <a:rPr lang="en-US" sz="3600" spc="300" dirty="0" smtClean="0">
                <a:effectLst>
                  <a:outerShdw blurRad="38100" dist="38100" dir="2700000" algn="tl">
                    <a:srgbClr val="000000">
                      <a:alpha val="43137"/>
                    </a:srgbClr>
                  </a:outerShdw>
                </a:effectLst>
                <a:cs typeface="Arial" panose="020B0604020202020204" pitchFamily="34" charset="0"/>
              </a:rPr>
              <a:t>703-508-9573</a:t>
            </a:r>
          </a:p>
          <a:p>
            <a:pPr algn="ctr">
              <a:buFont typeface="Wingdings" pitchFamily="2" charset="2"/>
              <a:buNone/>
            </a:pPr>
            <a:r>
              <a:rPr lang="en-US" sz="3200" b="0" dirty="0" smtClean="0">
                <a:solidFill>
                  <a:srgbClr val="0070C0"/>
                </a:solidFill>
                <a:effectLst>
                  <a:outerShdw blurRad="38100" dist="38100" dir="2700000" algn="tl">
                    <a:srgbClr val="000000">
                      <a:alpha val="43137"/>
                    </a:srgbClr>
                  </a:outerShdw>
                </a:effectLst>
                <a:cs typeface="Arial" panose="020B0604020202020204" pitchFamily="34" charset="0"/>
                <a:hlinkClick r:id="rId2"/>
              </a:rPr>
              <a:t>shira@purposefulhire.com</a:t>
            </a:r>
            <a:endParaRPr lang="en-US" sz="3200" b="0" dirty="0" smtClean="0">
              <a:solidFill>
                <a:srgbClr val="0070C0"/>
              </a:solidFill>
              <a:effectLst>
                <a:outerShdw blurRad="38100" dist="38100" dir="2700000" algn="tl">
                  <a:srgbClr val="000000">
                    <a:alpha val="43137"/>
                  </a:srgbClr>
                </a:outerShdw>
              </a:effectLst>
              <a:cs typeface="Arial" panose="020B0604020202020204" pitchFamily="34" charset="0"/>
            </a:endParaRPr>
          </a:p>
          <a:p>
            <a:pPr algn="ctr">
              <a:buFont typeface="Wingdings" pitchFamily="2" charset="2"/>
              <a:buNone/>
            </a:pPr>
            <a:endParaRPr lang="en-US" sz="1100" b="0" dirty="0" smtClean="0">
              <a:solidFill>
                <a:srgbClr val="0070C0"/>
              </a:solidFill>
              <a:effectLst>
                <a:outerShdw blurRad="38100" dist="38100" dir="2700000" algn="tl">
                  <a:srgbClr val="000000">
                    <a:alpha val="43137"/>
                  </a:srgbClr>
                </a:outerShdw>
              </a:effectLst>
              <a:cs typeface="Arial" panose="020B0604020202020204" pitchFamily="34" charset="0"/>
              <a:hlinkClick r:id="rId3"/>
            </a:endParaRPr>
          </a:p>
          <a:p>
            <a:pPr algn="ctr">
              <a:buFont typeface="Wingdings" pitchFamily="2" charset="2"/>
              <a:buNone/>
            </a:pPr>
            <a:r>
              <a:rPr lang="en-US" sz="3200" b="0" dirty="0" smtClean="0">
                <a:solidFill>
                  <a:srgbClr val="0070C0"/>
                </a:solidFill>
                <a:effectLst>
                  <a:outerShdw blurRad="38100" dist="38100" dir="2700000" algn="tl">
                    <a:srgbClr val="000000">
                      <a:alpha val="43137"/>
                    </a:srgbClr>
                  </a:outerShdw>
                </a:effectLst>
                <a:cs typeface="Arial" panose="020B0604020202020204" pitchFamily="34" charset="0"/>
                <a:hlinkClick r:id="rId3"/>
              </a:rPr>
              <a:t>www.purposefulhire.com</a:t>
            </a:r>
            <a:endParaRPr lang="en-US" sz="3200" b="0" dirty="0" smtClean="0">
              <a:solidFill>
                <a:srgbClr val="0070C0"/>
              </a:solidFill>
              <a:effectLst>
                <a:outerShdw blurRad="38100" dist="38100" dir="2700000" algn="tl">
                  <a:srgbClr val="000000">
                    <a:alpha val="43137"/>
                  </a:srgbClr>
                </a:outerShdw>
              </a:effectLst>
              <a:cs typeface="Arial" panose="020B0604020202020204" pitchFamily="34" charset="0"/>
            </a:endParaRPr>
          </a:p>
          <a:p>
            <a:pPr algn="ctr">
              <a:buFont typeface="Wingdings" pitchFamily="2" charset="2"/>
              <a:buNone/>
            </a:pPr>
            <a:endParaRPr lang="en-US" b="0" dirty="0">
              <a:effectLst>
                <a:outerShdw blurRad="38100" dist="38100" dir="2700000" algn="tl">
                  <a:srgbClr val="000000">
                    <a:alpha val="43137"/>
                  </a:srgbClr>
                </a:outerShdw>
              </a:effectLst>
              <a:latin typeface="Albertus Medium" panose="020E0602030304020304" pitchFamily="34" charset="0"/>
            </a:endParaRPr>
          </a:p>
          <a:p>
            <a:pPr algn="ctr">
              <a:buFont typeface="Wingdings" pitchFamily="2" charset="2"/>
              <a:buNone/>
            </a:pPr>
            <a:endParaRPr lang="en-US" b="0" dirty="0">
              <a:effectLst>
                <a:outerShdw blurRad="38100" dist="38100" dir="2700000" algn="tl">
                  <a:srgbClr val="000000">
                    <a:alpha val="43137"/>
                  </a:srgbClr>
                </a:outerShdw>
              </a:effectLst>
              <a:latin typeface="Albertus Medium" panose="020E0602030304020304" pitchFamily="34" charset="0"/>
            </a:endParaRPr>
          </a:p>
          <a:p>
            <a:pPr algn="ctr"/>
            <a:endParaRPr lang="en-US" b="0" dirty="0">
              <a:effectLst>
                <a:outerShdw blurRad="38100" dist="38100" dir="2700000" algn="tl">
                  <a:srgbClr val="000000">
                    <a:alpha val="43137"/>
                  </a:srgbClr>
                </a:outerShdw>
              </a:effectLst>
              <a:latin typeface="Albertus Medium" panose="020E06020303040203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21463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7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ctr">
              <a:buNone/>
            </a:pPr>
            <a:r>
              <a:rPr lang="en-US" sz="8000" dirty="0">
                <a:solidFill>
                  <a:srgbClr val="FF0000"/>
                </a:solidFill>
              </a:rPr>
              <a:t>22%</a:t>
            </a:r>
          </a:p>
          <a:p>
            <a:pPr marL="109728" indent="0">
              <a:buNone/>
            </a:pPr>
            <a:endParaRPr lang="en-US" dirty="0" smtClean="0"/>
          </a:p>
          <a:p>
            <a:pPr marL="109728" indent="0" algn="ctr">
              <a:buNone/>
            </a:pPr>
            <a:r>
              <a:rPr lang="en-US" dirty="0" smtClean="0"/>
              <a:t>Percentage of </a:t>
            </a:r>
            <a:r>
              <a:rPr lang="en-US" dirty="0"/>
              <a:t>temporary / contract workers in the 200 largest companies in the US</a:t>
            </a:r>
          </a:p>
          <a:p>
            <a:pPr marL="109728" indent="0">
              <a:buNone/>
            </a:pPr>
            <a:endParaRPr lang="en-US" dirty="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696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sz="8000" dirty="0" smtClean="0">
                <a:solidFill>
                  <a:srgbClr val="FF0000"/>
                </a:solidFill>
              </a:rPr>
              <a:t>50%</a:t>
            </a:r>
            <a:endParaRPr lang="en-US" sz="8000" dirty="0">
              <a:solidFill>
                <a:srgbClr val="FF0000"/>
              </a:solidFill>
            </a:endParaRPr>
          </a:p>
          <a:p>
            <a:pPr marL="109728" indent="0">
              <a:buNone/>
            </a:pPr>
            <a:endParaRPr lang="en-US" dirty="0"/>
          </a:p>
          <a:p>
            <a:pPr marL="109728" indent="0" algn="ctr">
              <a:buNone/>
            </a:pPr>
            <a:r>
              <a:rPr lang="en-US" sz="2400" dirty="0"/>
              <a:t>Number of Americans who will be freelancers by </a:t>
            </a:r>
            <a:r>
              <a:rPr lang="en-US" sz="2400" dirty="0" smtClean="0"/>
              <a:t>2020 </a:t>
            </a:r>
          </a:p>
          <a:p>
            <a:pPr marL="109728" indent="0" algn="ctr">
              <a:buNone/>
            </a:pPr>
            <a:endParaRPr lang="en-US" sz="2400" dirty="0"/>
          </a:p>
          <a:p>
            <a:pPr marL="109728" indent="0" algn="ctr">
              <a:buNone/>
            </a:pPr>
            <a:r>
              <a:rPr lang="en-US" sz="2400" dirty="0" smtClean="0"/>
              <a:t>One </a:t>
            </a:r>
            <a:r>
              <a:rPr lang="en-US" sz="2400" dirty="0"/>
              <a:t>in three -- roughly 42 million -- is already an independent worker</a:t>
            </a:r>
            <a:r>
              <a:rPr lang="en-US" sz="2400" dirty="0" smtClean="0"/>
              <a:t>.</a:t>
            </a:r>
            <a:endParaRPr lang="en-US" dirty="0"/>
          </a:p>
          <a:p>
            <a:pPr marL="109728" indent="0">
              <a:buNone/>
            </a:pPr>
            <a:r>
              <a:rPr lang="en-US" dirty="0"/>
              <a:t> </a:t>
            </a:r>
          </a:p>
          <a:p>
            <a:pPr marL="109728"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157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sz="8800" dirty="0" smtClean="0">
                <a:solidFill>
                  <a:srgbClr val="FF0000"/>
                </a:solidFill>
              </a:rPr>
              <a:t>$1.2 Trillion</a:t>
            </a:r>
            <a:endParaRPr lang="en-US" sz="8800" dirty="0">
              <a:solidFill>
                <a:srgbClr val="FF0000"/>
              </a:solidFill>
            </a:endParaRPr>
          </a:p>
          <a:p>
            <a:pPr marL="109728" indent="0">
              <a:buNone/>
            </a:pPr>
            <a:endParaRPr lang="en-US" dirty="0"/>
          </a:p>
          <a:p>
            <a:pPr marL="109728" indent="0" algn="ctr">
              <a:buNone/>
            </a:pPr>
            <a:r>
              <a:rPr lang="en-US" sz="2800" dirty="0"/>
              <a:t>The amount of total income generated by freelancers in </a:t>
            </a:r>
            <a:r>
              <a:rPr lang="en-US" sz="2800" dirty="0" smtClean="0"/>
              <a:t>2013 (up </a:t>
            </a:r>
            <a:r>
              <a:rPr lang="en-US" sz="2800" dirty="0"/>
              <a:t>20% from 2012)</a:t>
            </a:r>
          </a:p>
          <a:p>
            <a:endParaRPr lang="en-US" dirty="0" smtClean="0"/>
          </a:p>
          <a:p>
            <a:endParaRPr lang="en-US" dirty="0"/>
          </a:p>
          <a:p>
            <a:endParaRPr lang="en-US" dirty="0" smtClean="0"/>
          </a:p>
          <a:p>
            <a:pPr marL="109728"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2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pPr lvl="0"/>
            <a:r>
              <a:rPr lang="en-US" dirty="0" smtClean="0"/>
              <a:t>Hiring </a:t>
            </a:r>
            <a:r>
              <a:rPr lang="en-US" dirty="0"/>
              <a:t>FTEs is expensive.</a:t>
            </a:r>
          </a:p>
          <a:p>
            <a:pPr lvl="0"/>
            <a:r>
              <a:rPr lang="en-US" dirty="0"/>
              <a:t>Business competition has increased.</a:t>
            </a:r>
          </a:p>
          <a:p>
            <a:pPr lvl="0"/>
            <a:r>
              <a:rPr lang="en-US" dirty="0"/>
              <a:t>Internet has made hiring project workers easier.</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a:t>What’s causing this trend?</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492" y="4011407"/>
            <a:ext cx="2979508" cy="2846593"/>
          </a:xfrm>
          <a:prstGeom prst="rect">
            <a:avLst/>
          </a:prstGeom>
        </p:spPr>
      </p:pic>
    </p:spTree>
    <p:extLst>
      <p:ext uri="{BB962C8B-B14F-4D97-AF65-F5344CB8AC3E}">
        <p14:creationId xmlns:p14="http://schemas.microsoft.com/office/powerpoint/2010/main" val="145663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610600" cy="4525963"/>
          </a:xfrm>
        </p:spPr>
        <p:txBody>
          <a:bodyPr/>
          <a:lstStyle/>
          <a:p>
            <a:endParaRPr lang="en-US" dirty="0" smtClean="0"/>
          </a:p>
          <a:p>
            <a:r>
              <a:rPr lang="en-US" dirty="0"/>
              <a:t> </a:t>
            </a:r>
            <a:r>
              <a:rPr lang="en-US" dirty="0" smtClean="0"/>
              <a:t>¼ </a:t>
            </a:r>
            <a:r>
              <a:rPr lang="en-US" dirty="0"/>
              <a:t>of all business are started by people </a:t>
            </a:r>
            <a:r>
              <a:rPr lang="en-US" dirty="0" smtClean="0"/>
              <a:t>ages </a:t>
            </a:r>
            <a:r>
              <a:rPr lang="en-US" dirty="0"/>
              <a:t>55 – </a:t>
            </a:r>
            <a:r>
              <a:rPr lang="en-US" dirty="0" smtClean="0"/>
              <a:t>64</a:t>
            </a:r>
          </a:p>
          <a:p>
            <a:endParaRPr lang="en-US" dirty="0"/>
          </a:p>
          <a:p>
            <a:pPr lvl="0"/>
            <a:r>
              <a:rPr lang="en-US" dirty="0"/>
              <a:t>People over 55 are almost twice as likely to create successful startups as those ages 20 to </a:t>
            </a:r>
            <a:r>
              <a:rPr lang="en-US" dirty="0" smtClean="0"/>
              <a:t>34</a:t>
            </a:r>
            <a:endParaRPr lang="en-US" dirty="0"/>
          </a:p>
          <a:p>
            <a:pPr lvl="0"/>
            <a:endParaRPr lang="en-US" dirty="0" smtClean="0"/>
          </a:p>
          <a:p>
            <a:pPr lvl="0"/>
            <a:r>
              <a:rPr lang="en-US" dirty="0" smtClean="0"/>
              <a:t>Long-term </a:t>
            </a:r>
            <a:r>
              <a:rPr lang="en-US" dirty="0"/>
              <a:t>unemployment and age discrimination has created “necessity entrepreneurs”</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Highest Rate </a:t>
            </a:r>
            <a:r>
              <a:rPr lang="en-US" dirty="0"/>
              <a:t>of </a:t>
            </a:r>
            <a:r>
              <a:rPr lang="en-US" dirty="0" smtClean="0"/>
              <a:t>Entrepreneurial Activity </a:t>
            </a:r>
            <a:r>
              <a:rPr lang="en-US" dirty="0"/>
              <a:t>is </a:t>
            </a:r>
            <a:r>
              <a:rPr lang="en-US" dirty="0" smtClean="0"/>
              <a:t>Among Boomers</a:t>
            </a:r>
            <a:br>
              <a:rPr lang="en-US"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473" y="5030322"/>
            <a:ext cx="2742526" cy="1827678"/>
          </a:xfrm>
          <a:prstGeom prst="rect">
            <a:avLst/>
          </a:prstGeom>
        </p:spPr>
      </p:pic>
    </p:spTree>
    <p:extLst>
      <p:ext uri="{BB962C8B-B14F-4D97-AF65-F5344CB8AC3E}">
        <p14:creationId xmlns:p14="http://schemas.microsoft.com/office/powerpoint/2010/main" val="129432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fontScale="92500"/>
          </a:bodyPr>
          <a:lstStyle/>
          <a:p>
            <a:pPr marL="109728" indent="0">
              <a:buNone/>
            </a:pPr>
            <a:endParaRPr lang="en-US" dirty="0" smtClean="0"/>
          </a:p>
          <a:p>
            <a:pPr marL="109728" indent="0">
              <a:buNone/>
            </a:pPr>
            <a:r>
              <a:rPr lang="en-US" dirty="0" smtClean="0"/>
              <a:t>“</a:t>
            </a:r>
            <a:r>
              <a:rPr lang="en-US" dirty="0"/>
              <a:t>I find a lot of people taking initiative in their </a:t>
            </a:r>
            <a:r>
              <a:rPr lang="en-US" dirty="0" smtClean="0"/>
              <a:t>mid-50s. Especially </a:t>
            </a:r>
            <a:r>
              <a:rPr lang="en-US" dirty="0"/>
              <a:t>since the Great Recession of 2008, there’s been this shift in view of what stable employment is and there’s been a willingness [for people] to recreate [themselves]. Maybe they’ve been downsized or laid off and long-term unemployment benefits have been suspended and they’ve had to get creative about restarting.”</a:t>
            </a:r>
            <a:r>
              <a:rPr lang="en-US" b="1" dirty="0"/>
              <a:t>  </a:t>
            </a:r>
            <a:endParaRPr lang="en-US" b="1" dirty="0" smtClean="0"/>
          </a:p>
          <a:p>
            <a:pPr marL="109728" indent="0">
              <a:buNone/>
            </a:pPr>
            <a:endParaRPr lang="en-US" dirty="0" smtClean="0"/>
          </a:p>
          <a:p>
            <a:pPr marL="109728" indent="0" algn="r">
              <a:buNone/>
            </a:pPr>
            <a:r>
              <a:rPr lang="en-US" dirty="0" smtClean="0"/>
              <a:t>--</a:t>
            </a:r>
            <a:r>
              <a:rPr lang="en-US" dirty="0"/>
              <a:t>Beth </a:t>
            </a:r>
            <a:r>
              <a:rPr lang="en-US" dirty="0" err="1"/>
              <a:t>Roalsted</a:t>
            </a:r>
            <a:r>
              <a:rPr lang="en-US" dirty="0"/>
              <a:t>, </a:t>
            </a:r>
            <a:endParaRPr lang="en-US" dirty="0" smtClean="0"/>
          </a:p>
          <a:p>
            <a:pPr marL="109728" indent="0" algn="r">
              <a:buNone/>
            </a:pPr>
            <a:r>
              <a:rPr lang="en-US" dirty="0" smtClean="0"/>
              <a:t>Innovations </a:t>
            </a:r>
            <a:r>
              <a:rPr lang="en-US" dirty="0"/>
              <a:t>in Aging Collaborative</a:t>
            </a:r>
          </a:p>
          <a:p>
            <a:pPr marL="109728" indent="0">
              <a:buNone/>
            </a:pPr>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
            <a:ext cx="3695700" cy="135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23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a:t>
            </a:r>
            <a:r>
              <a:rPr lang="en-US" dirty="0"/>
              <a:t>A senior’s chance of getting rehired if they are out of work for more than a year is less than 10 percent,” she said, adding that instead of seniors continuing to look for jobs they are not likely to land in order to collect unemployment, they should be able to invest benefits in entrepreneurship training and as seed money for new businesses without making a minimum number of job contacts. </a:t>
            </a:r>
          </a:p>
          <a:p>
            <a:pPr marL="109728" indent="0" algn="r">
              <a:buNone/>
            </a:pPr>
            <a:r>
              <a:rPr lang="en-US" dirty="0" smtClean="0"/>
              <a:t>--</a:t>
            </a:r>
            <a:r>
              <a:rPr lang="en-US" dirty="0"/>
              <a:t>Elizabeth </a:t>
            </a:r>
            <a:r>
              <a:rPr lang="en-US" dirty="0" err="1" smtClean="0"/>
              <a:t>Isele</a:t>
            </a:r>
            <a:endParaRPr lang="en-US" dirty="0" smtClean="0"/>
          </a:p>
          <a:p>
            <a:pPr marL="109728" indent="0" algn="r">
              <a:buNone/>
            </a:pPr>
            <a:r>
              <a:rPr lang="en-US" dirty="0" smtClean="0"/>
              <a:t>Senior Entrepreneurship Works</a:t>
            </a:r>
            <a:endParaRPr lang="en-US" dirty="0"/>
          </a:p>
        </p:txBody>
      </p:sp>
      <p:sp>
        <p:nvSpPr>
          <p:cNvPr id="3" name="Title 2"/>
          <p:cNvSpPr>
            <a:spLocks noGrp="1"/>
          </p:cNvSpPr>
          <p:nvPr>
            <p:ph type="title"/>
          </p:nvPr>
        </p:nvSpPr>
        <p:spPr/>
        <p:txBody>
          <a:bodyPr/>
          <a:lstStyle/>
          <a:p>
            <a:endParaRPr lang="en-US" dirty="0"/>
          </a:p>
        </p:txBody>
      </p:sp>
      <p:pic>
        <p:nvPicPr>
          <p:cNvPr id="4100" name="Picture 4" descr="Senior Entrepreneurship Wor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1618"/>
            <a:ext cx="3530600" cy="165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83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The </a:t>
            </a:r>
            <a:r>
              <a:rPr lang="en-US" dirty="0"/>
              <a:t>cyclical nature of securing clients</a:t>
            </a:r>
          </a:p>
          <a:p>
            <a:pPr lvl="0"/>
            <a:r>
              <a:rPr lang="en-US" dirty="0"/>
              <a:t>Losing personal savings </a:t>
            </a:r>
          </a:p>
          <a:p>
            <a:pPr lvl="0"/>
            <a:r>
              <a:rPr lang="en-US" dirty="0"/>
              <a:t>Not having a safety net </a:t>
            </a:r>
          </a:p>
          <a:p>
            <a:pPr lvl="0"/>
            <a:r>
              <a:rPr lang="en-US" dirty="0"/>
              <a:t>Losing benefits</a:t>
            </a:r>
          </a:p>
          <a:p>
            <a:pPr lvl="0"/>
            <a:r>
              <a:rPr lang="en-US" dirty="0" smtClean="0"/>
              <a:t>Decreasing work-life balance</a:t>
            </a:r>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Objections that Boomers </a:t>
            </a:r>
            <a:r>
              <a:rPr lang="en-US" dirty="0" smtClean="0"/>
              <a:t>Raise</a:t>
            </a:r>
            <a:r>
              <a:rPr lang="en-US" dirty="0"/>
              <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645" y="1981200"/>
            <a:ext cx="3238500" cy="21561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388" y="4290658"/>
            <a:ext cx="2568286" cy="1711561"/>
          </a:xfrm>
          <a:prstGeom prst="rect">
            <a:avLst/>
          </a:prstGeom>
        </p:spPr>
      </p:pic>
    </p:spTree>
    <p:extLst>
      <p:ext uri="{BB962C8B-B14F-4D97-AF65-F5344CB8AC3E}">
        <p14:creationId xmlns:p14="http://schemas.microsoft.com/office/powerpoint/2010/main" val="848046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1326</TotalTime>
  <Words>672</Words>
  <Application>Microsoft Office PowerPoint</Application>
  <PresentationFormat>On-screen Show (4:3)</PresentationFormat>
  <Paragraphs>146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Boomers Going Solo:  It’s Your Time to Launch!</vt:lpstr>
      <vt:lpstr>PowerPoint Presentation</vt:lpstr>
      <vt:lpstr>PowerPoint Presentation</vt:lpstr>
      <vt:lpstr>PowerPoint Presentation</vt:lpstr>
      <vt:lpstr>What’s causing this trend? </vt:lpstr>
      <vt:lpstr> Highest Rate of Entrepreneurial Activity is Among Boomers </vt:lpstr>
      <vt:lpstr>PowerPoint Presentation</vt:lpstr>
      <vt:lpstr>PowerPoint Presentation</vt:lpstr>
      <vt:lpstr>Objections that Boomers Raise </vt:lpstr>
      <vt:lpstr>Potential Stumbling Blocks </vt:lpstr>
      <vt:lpstr>What it Takes to Succeed </vt:lpstr>
      <vt:lpstr>Getting Started! </vt:lpstr>
      <vt:lpstr>  </vt:lpstr>
      <vt:lpstr>         Passiontivity Exercise                (Find Your Lane)</vt:lpstr>
      <vt:lpstr>Small Business Motivators</vt:lpstr>
      <vt:lpstr>Practical Tips</vt:lpstr>
      <vt:lpstr>Resources </vt:lpstr>
      <vt:lpstr>Group Exercise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Boomers Going Solo:  It’s Your Time to Launch!</dc:title>
  <dc:creator>Shira</dc:creator>
  <cp:lastModifiedBy>Shira</cp:lastModifiedBy>
  <cp:revision>10</cp:revision>
  <dcterms:created xsi:type="dcterms:W3CDTF">2015-03-17T00:12:26Z</dcterms:created>
  <dcterms:modified xsi:type="dcterms:W3CDTF">2015-12-09T14:42:14Z</dcterms:modified>
</cp:coreProperties>
</file>